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8.xml" ContentType="application/vnd.openxmlformats-officedocument.presentationml.notesSlide+xml"/>
  <Override PartName="/ppt/ink/ink39.xml" ContentType="application/inkml+xml"/>
  <Override PartName="/ppt/notesSlides/notesSlide9.xml" ContentType="application/vnd.openxmlformats-officedocument.presentationml.notesSlide+xml"/>
  <Override PartName="/ppt/ink/ink40.xml" ContentType="application/inkml+xml"/>
  <Override PartName="/ppt/notesSlides/notesSlide10.xml" ContentType="application/vnd.openxmlformats-officedocument.presentationml.notesSlide+xml"/>
  <Override PartName="/ppt/ink/ink4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 id="2147483770" r:id="rId6"/>
  </p:sldMasterIdLst>
  <p:notesMasterIdLst>
    <p:notesMasterId r:id="rId142"/>
  </p:notesMasterIdLst>
  <p:handoutMasterIdLst>
    <p:handoutMasterId r:id="rId143"/>
  </p:handoutMasterIdLst>
  <p:sldIdLst>
    <p:sldId id="615" r:id="rId7"/>
    <p:sldId id="567" r:id="rId8"/>
    <p:sldId id="617" r:id="rId9"/>
    <p:sldId id="618" r:id="rId10"/>
    <p:sldId id="619" r:id="rId11"/>
    <p:sldId id="620" r:id="rId12"/>
    <p:sldId id="621" r:id="rId13"/>
    <p:sldId id="622" r:id="rId14"/>
    <p:sldId id="623" r:id="rId15"/>
    <p:sldId id="624" r:id="rId16"/>
    <p:sldId id="625" r:id="rId17"/>
    <p:sldId id="627" r:id="rId18"/>
    <p:sldId id="639" r:id="rId19"/>
    <p:sldId id="640" r:id="rId20"/>
    <p:sldId id="631" r:id="rId21"/>
    <p:sldId id="628" r:id="rId22"/>
    <p:sldId id="630" r:id="rId23"/>
    <p:sldId id="626" r:id="rId24"/>
    <p:sldId id="632" r:id="rId25"/>
    <p:sldId id="633" r:id="rId26"/>
    <p:sldId id="635" r:id="rId27"/>
    <p:sldId id="636" r:id="rId28"/>
    <p:sldId id="634" r:id="rId29"/>
    <p:sldId id="637" r:id="rId30"/>
    <p:sldId id="641" r:id="rId31"/>
    <p:sldId id="642" r:id="rId32"/>
    <p:sldId id="643" r:id="rId33"/>
    <p:sldId id="644" r:id="rId34"/>
    <p:sldId id="646" r:id="rId35"/>
    <p:sldId id="773" r:id="rId36"/>
    <p:sldId id="775" r:id="rId37"/>
    <p:sldId id="774" r:id="rId38"/>
    <p:sldId id="649" r:id="rId39"/>
    <p:sldId id="659" r:id="rId40"/>
    <p:sldId id="647" r:id="rId41"/>
    <p:sldId id="648" r:id="rId42"/>
    <p:sldId id="650" r:id="rId43"/>
    <p:sldId id="655" r:id="rId44"/>
    <p:sldId id="656" r:id="rId45"/>
    <p:sldId id="658" r:id="rId46"/>
    <p:sldId id="651" r:id="rId47"/>
    <p:sldId id="657" r:id="rId48"/>
    <p:sldId id="660" r:id="rId49"/>
    <p:sldId id="645" r:id="rId50"/>
    <p:sldId id="653" r:id="rId51"/>
    <p:sldId id="661" r:id="rId52"/>
    <p:sldId id="482" r:id="rId53"/>
    <p:sldId id="580" r:id="rId54"/>
    <p:sldId id="579" r:id="rId55"/>
    <p:sldId id="577" r:id="rId56"/>
    <p:sldId id="478" r:id="rId57"/>
    <p:sldId id="663" r:id="rId58"/>
    <p:sldId id="305" r:id="rId59"/>
    <p:sldId id="664" r:id="rId60"/>
    <p:sldId id="665" r:id="rId61"/>
    <p:sldId id="666" r:id="rId62"/>
    <p:sldId id="667" r:id="rId63"/>
    <p:sldId id="668" r:id="rId64"/>
    <p:sldId id="581" r:id="rId65"/>
    <p:sldId id="582" r:id="rId66"/>
    <p:sldId id="583" r:id="rId67"/>
    <p:sldId id="753" r:id="rId68"/>
    <p:sldId id="754" r:id="rId69"/>
    <p:sldId id="729" r:id="rId70"/>
    <p:sldId id="755" r:id="rId71"/>
    <p:sldId id="756" r:id="rId72"/>
    <p:sldId id="757" r:id="rId73"/>
    <p:sldId id="759" r:id="rId74"/>
    <p:sldId id="760" r:id="rId75"/>
    <p:sldId id="761" r:id="rId76"/>
    <p:sldId id="762" r:id="rId77"/>
    <p:sldId id="763" r:id="rId78"/>
    <p:sldId id="764" r:id="rId79"/>
    <p:sldId id="771" r:id="rId80"/>
    <p:sldId id="765" r:id="rId81"/>
    <p:sldId id="772" r:id="rId82"/>
    <p:sldId id="766" r:id="rId83"/>
    <p:sldId id="767" r:id="rId84"/>
    <p:sldId id="768" r:id="rId85"/>
    <p:sldId id="769" r:id="rId86"/>
    <p:sldId id="770" r:id="rId87"/>
    <p:sldId id="1152" r:id="rId88"/>
    <p:sldId id="1151" r:id="rId89"/>
    <p:sldId id="1155" r:id="rId90"/>
    <p:sldId id="1154" r:id="rId91"/>
    <p:sldId id="1153" r:id="rId92"/>
    <p:sldId id="1159" r:id="rId93"/>
    <p:sldId id="1164" r:id="rId94"/>
    <p:sldId id="1163" r:id="rId95"/>
    <p:sldId id="1162" r:id="rId96"/>
    <p:sldId id="1166" r:id="rId97"/>
    <p:sldId id="1165" r:id="rId98"/>
    <p:sldId id="1167" r:id="rId99"/>
    <p:sldId id="1168" r:id="rId100"/>
    <p:sldId id="1171" r:id="rId101"/>
    <p:sldId id="1170" r:id="rId102"/>
    <p:sldId id="1172" r:id="rId103"/>
    <p:sldId id="1182" r:id="rId104"/>
    <p:sldId id="1183" r:id="rId105"/>
    <p:sldId id="1174" r:id="rId106"/>
    <p:sldId id="1176" r:id="rId107"/>
    <p:sldId id="1184" r:id="rId108"/>
    <p:sldId id="1157" r:id="rId109"/>
    <p:sldId id="1156" r:id="rId110"/>
    <p:sldId id="1158" r:id="rId111"/>
    <p:sldId id="1160" r:id="rId112"/>
    <p:sldId id="1178" r:id="rId113"/>
    <p:sldId id="1177" r:id="rId114"/>
    <p:sldId id="1180" r:id="rId115"/>
    <p:sldId id="1179" r:id="rId116"/>
    <p:sldId id="1181" r:id="rId117"/>
    <p:sldId id="662" r:id="rId118"/>
    <p:sldId id="776" r:id="rId119"/>
    <p:sldId id="777" r:id="rId120"/>
    <p:sldId id="778" r:id="rId121"/>
    <p:sldId id="592" r:id="rId122"/>
    <p:sldId id="779" r:id="rId123"/>
    <p:sldId id="654" r:id="rId124"/>
    <p:sldId id="780" r:id="rId125"/>
    <p:sldId id="781" r:id="rId126"/>
    <p:sldId id="1139" r:id="rId127"/>
    <p:sldId id="598" r:id="rId128"/>
    <p:sldId id="1140" r:id="rId129"/>
    <p:sldId id="1141" r:id="rId130"/>
    <p:sldId id="1142" r:id="rId131"/>
    <p:sldId id="1143" r:id="rId132"/>
    <p:sldId id="1144" r:id="rId133"/>
    <p:sldId id="1145" r:id="rId134"/>
    <p:sldId id="599" r:id="rId135"/>
    <p:sldId id="600" r:id="rId136"/>
    <p:sldId id="1148" r:id="rId137"/>
    <p:sldId id="1149" r:id="rId138"/>
    <p:sldId id="1147" r:id="rId139"/>
    <p:sldId id="1150" r:id="rId140"/>
    <p:sldId id="284" r:id="rId141"/>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nkata Ramana" initials="VR" lastIdx="1" clrIdx="0">
    <p:extLst>
      <p:ext uri="{19B8F6BF-5375-455C-9EA6-DF929625EA0E}">
        <p15:presenceInfo xmlns:p15="http://schemas.microsoft.com/office/powerpoint/2012/main" userId="0b6b84da90afe8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0000"/>
    <a:srgbClr val="0000FF"/>
    <a:srgbClr val="3366CC"/>
    <a:srgbClr val="6699FF"/>
    <a:srgbClr val="000000"/>
    <a:srgbClr val="7FA3CF"/>
    <a:srgbClr val="3F7FFF"/>
    <a:srgbClr val="6F93DB"/>
    <a:srgbClr val="6D9EFF"/>
    <a:srgbClr val="538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90"/>
  </p:normalViewPr>
  <p:slideViewPr>
    <p:cSldViewPr>
      <p:cViewPr varScale="1">
        <p:scale>
          <a:sx n="53" d="100"/>
          <a:sy n="53" d="100"/>
        </p:scale>
        <p:origin x="584" y="40"/>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3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handoutMaster" Target="handoutMasters/handoutMaster1.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C1216F-162F-D547-B462-90441A0B72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4157DBE-E75A-6F49-AB30-D72BA493A896}">
      <dgm:prSet custT="1"/>
      <dgm:spPr/>
      <dgm:t>
        <a:bodyPr/>
        <a:lstStyle/>
        <a:p>
          <a:r>
            <a:rPr lang="x-none" sz="4000" dirty="0"/>
            <a:t>Knowledge is awareness or familarity gained by experience of facts, data and situtations</a:t>
          </a:r>
        </a:p>
      </dgm:t>
    </dgm:pt>
    <dgm:pt modelId="{FDDF48EE-B929-3145-9FC1-C294AD24B81A}" type="parTrans" cxnId="{DB8092AC-D3D5-4644-8966-F75BC2831CC7}">
      <dgm:prSet/>
      <dgm:spPr/>
      <dgm:t>
        <a:bodyPr/>
        <a:lstStyle/>
        <a:p>
          <a:endParaRPr lang="en-US"/>
        </a:p>
      </dgm:t>
    </dgm:pt>
    <dgm:pt modelId="{DF033A94-D959-E143-AA51-467A80B44323}" type="sibTrans" cxnId="{DB8092AC-D3D5-4644-8966-F75BC2831CC7}">
      <dgm:prSet/>
      <dgm:spPr/>
      <dgm:t>
        <a:bodyPr/>
        <a:lstStyle/>
        <a:p>
          <a:endParaRPr lang="en-US"/>
        </a:p>
      </dgm:t>
    </dgm:pt>
    <dgm:pt modelId="{13036A64-8D7F-284F-B3F9-4070033F929A}" type="pres">
      <dgm:prSet presAssocID="{18C1216F-162F-D547-B462-90441A0B72AE}" presName="linear" presStyleCnt="0">
        <dgm:presLayoutVars>
          <dgm:animLvl val="lvl"/>
          <dgm:resizeHandles val="exact"/>
        </dgm:presLayoutVars>
      </dgm:prSet>
      <dgm:spPr/>
    </dgm:pt>
    <dgm:pt modelId="{6B94A53D-C7D4-B64B-B07F-DFB87BF12352}" type="pres">
      <dgm:prSet presAssocID="{54157DBE-E75A-6F49-AB30-D72BA493A896}" presName="parentText" presStyleLbl="node1" presStyleIdx="0" presStyleCnt="1" custLinFactNeighborY="-21823">
        <dgm:presLayoutVars>
          <dgm:chMax val="0"/>
          <dgm:bulletEnabled val="1"/>
        </dgm:presLayoutVars>
      </dgm:prSet>
      <dgm:spPr/>
    </dgm:pt>
  </dgm:ptLst>
  <dgm:cxnLst>
    <dgm:cxn modelId="{89B69531-1E69-A24C-A6D5-74D1D79A30FD}" type="presOf" srcId="{54157DBE-E75A-6F49-AB30-D72BA493A896}" destId="{6B94A53D-C7D4-B64B-B07F-DFB87BF12352}" srcOrd="0" destOrd="0" presId="urn:microsoft.com/office/officeart/2005/8/layout/vList2"/>
    <dgm:cxn modelId="{DB8092AC-D3D5-4644-8966-F75BC2831CC7}" srcId="{18C1216F-162F-D547-B462-90441A0B72AE}" destId="{54157DBE-E75A-6F49-AB30-D72BA493A896}" srcOrd="0" destOrd="0" parTransId="{FDDF48EE-B929-3145-9FC1-C294AD24B81A}" sibTransId="{DF033A94-D959-E143-AA51-467A80B44323}"/>
    <dgm:cxn modelId="{026100B9-538C-C740-BCF5-5149D6F0F7BC}" type="presOf" srcId="{18C1216F-162F-D547-B462-90441A0B72AE}" destId="{13036A64-8D7F-284F-B3F9-4070033F929A}" srcOrd="0" destOrd="0" presId="urn:microsoft.com/office/officeart/2005/8/layout/vList2"/>
    <dgm:cxn modelId="{9F227A26-DF99-644B-960B-005926AEEDDC}" type="presParOf" srcId="{13036A64-8D7F-284F-B3F9-4070033F929A}" destId="{6B94A53D-C7D4-B64B-B07F-DFB87BF1235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4A53D-C7D4-B64B-B07F-DFB87BF12352}">
      <dsp:nvSpPr>
        <dsp:cNvPr id="0" name=""/>
        <dsp:cNvSpPr/>
      </dsp:nvSpPr>
      <dsp:spPr>
        <a:xfrm>
          <a:off x="0" y="453150"/>
          <a:ext cx="10744200" cy="1597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x-none" sz="4000" kern="1200" dirty="0"/>
            <a:t>Knowledge is awareness or familarity gained by experience of facts, data and situtations</a:t>
          </a:r>
        </a:p>
      </dsp:txBody>
      <dsp:txXfrm>
        <a:off x="77962" y="531112"/>
        <a:ext cx="10588276" cy="14411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92102B-1AE0-4191-A35E-C53B189FEE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53EB4DD-AD15-4605-91D4-540774DB39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AAD6A5-A50F-4629-B3D6-ABB575119523}" type="datetime1">
              <a:rPr lang="en-US" smtClean="0"/>
              <a:t>6/19/2025</a:t>
            </a:fld>
            <a:endParaRPr lang="en-IN"/>
          </a:p>
        </p:txBody>
      </p:sp>
      <p:sp>
        <p:nvSpPr>
          <p:cNvPr id="4" name="Footer Placeholder 3">
            <a:extLst>
              <a:ext uri="{FF2B5EF4-FFF2-40B4-BE49-F238E27FC236}">
                <a16:creationId xmlns:a16="http://schemas.microsoft.com/office/drawing/2014/main" id="{DCF888A8-C891-4C4B-A147-80D7DEAA2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9AD0386-3618-45EE-A0A4-029457E1D2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3552F8-8A4E-4035-98FB-F0C6BB8DA6D1}" type="slidenum">
              <a:rPr lang="en-IN" smtClean="0"/>
              <a:t>‹#›</a:t>
            </a:fld>
            <a:endParaRPr lang="en-IN"/>
          </a:p>
        </p:txBody>
      </p:sp>
    </p:spTree>
    <p:extLst>
      <p:ext uri="{BB962C8B-B14F-4D97-AF65-F5344CB8AC3E}">
        <p14:creationId xmlns:p14="http://schemas.microsoft.com/office/powerpoint/2010/main" val="181367438"/>
      </p:ext>
    </p:extLst>
  </p:cSld>
  <p:clrMap bg1="lt1" tx1="dk1" bg2="lt2" tx2="dk2" accent1="accent1" accent2="accent2" accent3="accent3" accent4="accent4" accent5="accent5" accent6="accent6" hlink="hlink" folHlink="folHlink"/>
  <p:hf sldNum="0" hd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4:39:24.470"/>
    </inkml:context>
    <inkml:brush xml:id="br0">
      <inkml:brushProperty name="width" value="0.08571" units="cm"/>
      <inkml:brushProperty name="height" value="0.08571" units="cm"/>
    </inkml:brush>
  </inkml:definitions>
  <inkml:trace contextRef="#ctx0" brushRef="#br0">1 1 15941,'0'0'0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5:53.716"/>
    </inkml:context>
    <inkml:brush xml:id="br0">
      <inkml:brushProperty name="width" value="0.08571" units="cm"/>
      <inkml:brushProperty name="height" value="0.08571" units="cm"/>
      <inkml:brushProperty name="color" value="#AB008B"/>
    </inkml:brush>
  </inkml:definitions>
  <inkml:trace contextRef="#ctx0" brushRef="#br0">0 1 16905,'0'0'0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6:42.266"/>
    </inkml:context>
    <inkml:brush xml:id="br0">
      <inkml:brushProperty name="width" value="0.08571" units="cm"/>
      <inkml:brushProperty name="height" value="0.08571" units="cm"/>
      <inkml:brushProperty name="color" value="#AB008B"/>
    </inkml:brush>
  </inkml:definitions>
  <inkml:trace contextRef="#ctx0" brushRef="#br0">0 0 19045,'0'0'0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4:11.237"/>
    </inkml:context>
    <inkml:brush xml:id="br0">
      <inkml:brushProperty name="width" value="0.08571" units="cm"/>
      <inkml:brushProperty name="height" value="0.08571" units="cm"/>
      <inkml:brushProperty name="color" value="#AB008B"/>
    </inkml:brush>
  </inkml:definitions>
  <inkml:trace contextRef="#ctx0" brushRef="#br0">1 0 13891,'0'0'0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5:17.948"/>
    </inkml:context>
    <inkml:brush xml:id="br0">
      <inkml:brushProperty name="width" value="0.08571" units="cm"/>
      <inkml:brushProperty name="height" value="0.08571" units="cm"/>
      <inkml:brushProperty name="color" value="#AB008B"/>
    </inkml:brush>
  </inkml:definitions>
  <inkml:trace contextRef="#ctx0" brushRef="#br0">52 1 9319,'-19'66'-474,"1"-8"1,10-49 0,1-1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5:53.716"/>
    </inkml:context>
    <inkml:brush xml:id="br0">
      <inkml:brushProperty name="width" value="0.08571" units="cm"/>
      <inkml:brushProperty name="height" value="0.08571" units="cm"/>
      <inkml:brushProperty name="color" value="#AB008B"/>
    </inkml:brush>
  </inkml:definitions>
  <inkml:trace contextRef="#ctx0" brushRef="#br0">0 1 16905,'0'0'0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6:42.266"/>
    </inkml:context>
    <inkml:brush xml:id="br0">
      <inkml:brushProperty name="width" value="0.08571" units="cm"/>
      <inkml:brushProperty name="height" value="0.08571" units="cm"/>
      <inkml:brushProperty name="color" value="#AB008B"/>
    </inkml:brush>
  </inkml:definitions>
  <inkml:trace contextRef="#ctx0" brushRef="#br0">0 0 19045,'0'0'0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4:11.237"/>
    </inkml:context>
    <inkml:brush xml:id="br0">
      <inkml:brushProperty name="width" value="0.08571" units="cm"/>
      <inkml:brushProperty name="height" value="0.08571" units="cm"/>
      <inkml:brushProperty name="color" value="#AB008B"/>
    </inkml:brush>
  </inkml:definitions>
  <inkml:trace contextRef="#ctx0" brushRef="#br0">1 0 13891,'0'0'0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5:17.948"/>
    </inkml:context>
    <inkml:brush xml:id="br0">
      <inkml:brushProperty name="width" value="0.08571" units="cm"/>
      <inkml:brushProperty name="height" value="0.08571" units="cm"/>
      <inkml:brushProperty name="color" value="#AB008B"/>
    </inkml:brush>
  </inkml:definitions>
  <inkml:trace contextRef="#ctx0" brushRef="#br0">52 1 9319,'-19'66'-474,"1"-8"1,10-49 0,1-1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5:53.716"/>
    </inkml:context>
    <inkml:brush xml:id="br0">
      <inkml:brushProperty name="width" value="0.08571" units="cm"/>
      <inkml:brushProperty name="height" value="0.08571" units="cm"/>
      <inkml:brushProperty name="color" value="#AB008B"/>
    </inkml:brush>
  </inkml:definitions>
  <inkml:trace contextRef="#ctx0" brushRef="#br0">0 1 16905,'0'0'0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6:42.266"/>
    </inkml:context>
    <inkml:brush xml:id="br0">
      <inkml:brushProperty name="width" value="0.08571" units="cm"/>
      <inkml:brushProperty name="height" value="0.08571" units="cm"/>
      <inkml:brushProperty name="color" value="#AB008B"/>
    </inkml:brush>
  </inkml:definitions>
  <inkml:trace contextRef="#ctx0" brushRef="#br0">0 0 19045,'0'0'0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4:39:24.470"/>
    </inkml:context>
    <inkml:brush xml:id="br0">
      <inkml:brushProperty name="width" value="0.08571" units="cm"/>
      <inkml:brushProperty name="height" value="0.08571" units="cm"/>
    </inkml:brush>
  </inkml:definitions>
  <inkml:trace contextRef="#ctx0" brushRef="#br0">1 1 15941,'0'0'0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4:11.237"/>
    </inkml:context>
    <inkml:brush xml:id="br0">
      <inkml:brushProperty name="width" value="0.08571" units="cm"/>
      <inkml:brushProperty name="height" value="0.08571" units="cm"/>
      <inkml:brushProperty name="color" value="#AB008B"/>
    </inkml:brush>
  </inkml:definitions>
  <inkml:trace contextRef="#ctx0" brushRef="#br0">1 0 13891,'0'0'0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5:17.948"/>
    </inkml:context>
    <inkml:brush xml:id="br0">
      <inkml:brushProperty name="width" value="0.08571" units="cm"/>
      <inkml:brushProperty name="height" value="0.08571" units="cm"/>
      <inkml:brushProperty name="color" value="#AB008B"/>
    </inkml:brush>
  </inkml:definitions>
  <inkml:trace contextRef="#ctx0" brushRef="#br0">52 1 9319,'-19'66'-474,"1"-8"1,10-49 0,1-1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6:17.159"/>
    </inkml:context>
    <inkml:brush xml:id="br0">
      <inkml:brushProperty name="width" value="0.08571" units="cm"/>
      <inkml:brushProperty name="height" value="0.08571" units="cm"/>
      <inkml:brushProperty name="color" value="#AB008B"/>
    </inkml:brush>
  </inkml:definitions>
  <inkml:trace contextRef="#ctx0" brushRef="#br0">0 0 9397,'0'0'0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5:53.716"/>
    </inkml:context>
    <inkml:brush xml:id="br0">
      <inkml:brushProperty name="width" value="0.08571" units="cm"/>
      <inkml:brushProperty name="height" value="0.08571" units="cm"/>
      <inkml:brushProperty name="color" value="#AB008B"/>
    </inkml:brush>
  </inkml:definitions>
  <inkml:trace contextRef="#ctx0" brushRef="#br0">0 1 16905,'0'0'0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6:42.266"/>
    </inkml:context>
    <inkml:brush xml:id="br0">
      <inkml:brushProperty name="width" value="0.08571" units="cm"/>
      <inkml:brushProperty name="height" value="0.08571" units="cm"/>
      <inkml:brushProperty name="color" value="#AB008B"/>
    </inkml:brush>
  </inkml:definitions>
  <inkml:trace contextRef="#ctx0" brushRef="#br0">0 0 19045,'0'0'0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4:11.237"/>
    </inkml:context>
    <inkml:brush xml:id="br0">
      <inkml:brushProperty name="width" value="0.08571" units="cm"/>
      <inkml:brushProperty name="height" value="0.08571" units="cm"/>
      <inkml:brushProperty name="color" value="#AB008B"/>
    </inkml:brush>
  </inkml:definitions>
  <inkml:trace contextRef="#ctx0" brushRef="#br0">1 0 13891,'0'0'0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5:17.948"/>
    </inkml:context>
    <inkml:brush xml:id="br0">
      <inkml:brushProperty name="width" value="0.08571" units="cm"/>
      <inkml:brushProperty name="height" value="0.08571" units="cm"/>
      <inkml:brushProperty name="color" value="#AB008B"/>
    </inkml:brush>
  </inkml:definitions>
  <inkml:trace contextRef="#ctx0" brushRef="#br0">52 1 9319,'-19'66'-474,"1"-8"1,10-49 0,1-1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5:53.716"/>
    </inkml:context>
    <inkml:brush xml:id="br0">
      <inkml:brushProperty name="width" value="0.08571" units="cm"/>
      <inkml:brushProperty name="height" value="0.08571" units="cm"/>
      <inkml:brushProperty name="color" value="#AB008B"/>
    </inkml:brush>
  </inkml:definitions>
  <inkml:trace contextRef="#ctx0" brushRef="#br0">0 1 16905,'0'0'0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6:42.266"/>
    </inkml:context>
    <inkml:brush xml:id="br0">
      <inkml:brushProperty name="width" value="0.08571" units="cm"/>
      <inkml:brushProperty name="height" value="0.08571" units="cm"/>
      <inkml:brushProperty name="color" value="#AB008B"/>
    </inkml:brush>
  </inkml:definitions>
  <inkml:trace contextRef="#ctx0" brushRef="#br0">0 0 19045,'0'0'0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4:11.237"/>
    </inkml:context>
    <inkml:brush xml:id="br0">
      <inkml:brushProperty name="width" value="0.08571" units="cm"/>
      <inkml:brushProperty name="height" value="0.08571" units="cm"/>
      <inkml:brushProperty name="color" value="#AB008B"/>
    </inkml:brush>
  </inkml:definitions>
  <inkml:trace contextRef="#ctx0" brushRef="#br0">1 0 13891,'0'0'0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4:39:24.470"/>
    </inkml:context>
    <inkml:brush xml:id="br0">
      <inkml:brushProperty name="width" value="0.08571" units="cm"/>
      <inkml:brushProperty name="height" value="0.08571" units="cm"/>
    </inkml:brush>
  </inkml:definitions>
  <inkml:trace contextRef="#ctx0" brushRef="#br0">1 1 15941,'0'0'0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5:17.948"/>
    </inkml:context>
    <inkml:brush xml:id="br0">
      <inkml:brushProperty name="width" value="0.08571" units="cm"/>
      <inkml:brushProperty name="height" value="0.08571" units="cm"/>
      <inkml:brushProperty name="color" value="#AB008B"/>
    </inkml:brush>
  </inkml:definitions>
  <inkml:trace contextRef="#ctx0" brushRef="#br0">52 1 9319,'-19'66'-474,"1"-8"1,10-49 0,1-1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5:53.716"/>
    </inkml:context>
    <inkml:brush xml:id="br0">
      <inkml:brushProperty name="width" value="0.08571" units="cm"/>
      <inkml:brushProperty name="height" value="0.08571" units="cm"/>
      <inkml:brushProperty name="color" value="#AB008B"/>
    </inkml:brush>
  </inkml:definitions>
  <inkml:trace contextRef="#ctx0" brushRef="#br0">0 1 16905,'0'0'0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6:42.266"/>
    </inkml:context>
    <inkml:brush xml:id="br0">
      <inkml:brushProperty name="width" value="0.08571" units="cm"/>
      <inkml:brushProperty name="height" value="0.08571" units="cm"/>
      <inkml:brushProperty name="color" value="#AB008B"/>
    </inkml:brush>
  </inkml:definitions>
  <inkml:trace contextRef="#ctx0" brushRef="#br0">0 0 19045,'0'0'0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4:11.237"/>
    </inkml:context>
    <inkml:brush xml:id="br0">
      <inkml:brushProperty name="width" value="0.08571" units="cm"/>
      <inkml:brushProperty name="height" value="0.08571" units="cm"/>
      <inkml:brushProperty name="color" value="#AB008B"/>
    </inkml:brush>
  </inkml:definitions>
  <inkml:trace contextRef="#ctx0" brushRef="#br0">1 0 13891,'0'0'0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5:17.948"/>
    </inkml:context>
    <inkml:brush xml:id="br0">
      <inkml:brushProperty name="width" value="0.08571" units="cm"/>
      <inkml:brushProperty name="height" value="0.08571" units="cm"/>
      <inkml:brushProperty name="color" value="#AB008B"/>
    </inkml:brush>
  </inkml:definitions>
  <inkml:trace contextRef="#ctx0" brushRef="#br0">52 1 9319,'-19'66'-474,"1"-8"1,10-49 0,1-1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5:53.716"/>
    </inkml:context>
    <inkml:brush xml:id="br0">
      <inkml:brushProperty name="width" value="0.08571" units="cm"/>
      <inkml:brushProperty name="height" value="0.08571" units="cm"/>
      <inkml:brushProperty name="color" value="#AB008B"/>
    </inkml:brush>
  </inkml:definitions>
  <inkml:trace contextRef="#ctx0" brushRef="#br0">0 1 16905,'0'0'0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6:42.266"/>
    </inkml:context>
    <inkml:brush xml:id="br0">
      <inkml:brushProperty name="width" value="0.08571" units="cm"/>
      <inkml:brushProperty name="height" value="0.08571" units="cm"/>
      <inkml:brushProperty name="color" value="#AB008B"/>
    </inkml:brush>
  </inkml:definitions>
  <inkml:trace contextRef="#ctx0" brushRef="#br0">0 0 19045,'0'0'0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4:11.237"/>
    </inkml:context>
    <inkml:brush xml:id="br0">
      <inkml:brushProperty name="width" value="0.08571" units="cm"/>
      <inkml:brushProperty name="height" value="0.08571" units="cm"/>
      <inkml:brushProperty name="color" value="#AB008B"/>
    </inkml:brush>
  </inkml:definitions>
  <inkml:trace contextRef="#ctx0" brushRef="#br0">1 0 13891,'0'0'0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5:17.948"/>
    </inkml:context>
    <inkml:brush xml:id="br0">
      <inkml:brushProperty name="width" value="0.08571" units="cm"/>
      <inkml:brushProperty name="height" value="0.08571" units="cm"/>
      <inkml:brushProperty name="color" value="#AB008B"/>
    </inkml:brush>
  </inkml:definitions>
  <inkml:trace contextRef="#ctx0" brushRef="#br0">52 1 9319,'-19'66'-474,"1"-8"1,10-49 0,1-1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6:17.159"/>
    </inkml:context>
    <inkml:brush xml:id="br0">
      <inkml:brushProperty name="width" value="0.08571" units="cm"/>
      <inkml:brushProperty name="height" value="0.08571" units="cm"/>
      <inkml:brushProperty name="color" value="#AB008B"/>
    </inkml:brush>
  </inkml:definitions>
  <inkml:trace contextRef="#ctx0" brushRef="#br0">0 0 9397,'0'0'0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4:39:24.470"/>
    </inkml:context>
    <inkml:brush xml:id="br0">
      <inkml:brushProperty name="width" value="0.08571" units="cm"/>
      <inkml:brushProperty name="height" value="0.08571" units="cm"/>
    </inkml:brush>
  </inkml:definitions>
  <inkml:trace contextRef="#ctx0" brushRef="#br0">1 1 15941,'0'0'0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6:17.159"/>
    </inkml:context>
    <inkml:brush xml:id="br0">
      <inkml:brushProperty name="width" value="0.08571" units="cm"/>
      <inkml:brushProperty name="height" value="0.08571" units="cm"/>
      <inkml:brushProperty name="color" value="#AB008B"/>
    </inkml:brush>
  </inkml:definitions>
  <inkml:trace contextRef="#ctx0" brushRef="#br0">0 0 9397,'0'0'0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6:17.159"/>
    </inkml:context>
    <inkml:brush xml:id="br0">
      <inkml:brushProperty name="width" value="0.08571" units="cm"/>
      <inkml:brushProperty name="height" value="0.08571" units="cm"/>
      <inkml:brushProperty name="color" value="#AB008B"/>
    </inkml:brush>
  </inkml:definitions>
  <inkml:trace contextRef="#ctx0" brushRef="#br0">0 0 9397,'0'0'0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4:39:24.470"/>
    </inkml:context>
    <inkml:brush xml:id="br0">
      <inkml:brushProperty name="width" value="0.08571" units="cm"/>
      <inkml:brushProperty name="height" value="0.08571" units="cm"/>
    </inkml:brush>
  </inkml:definitions>
  <inkml:trace contextRef="#ctx0" brushRef="#br0">1 1 15941,'0'0'0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5:53.716"/>
    </inkml:context>
    <inkml:brush xml:id="br0">
      <inkml:brushProperty name="width" value="0.08571" units="cm"/>
      <inkml:brushProperty name="height" value="0.08571" units="cm"/>
      <inkml:brushProperty name="color" value="#AB008B"/>
    </inkml:brush>
  </inkml:definitions>
  <inkml:trace contextRef="#ctx0" brushRef="#br0">0 1 16905,'0'0'0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6:42.266"/>
    </inkml:context>
    <inkml:brush xml:id="br0">
      <inkml:brushProperty name="width" value="0.08571" units="cm"/>
      <inkml:brushProperty name="height" value="0.08571" units="cm"/>
      <inkml:brushProperty name="color" value="#AB008B"/>
    </inkml:brush>
  </inkml:definitions>
  <inkml:trace contextRef="#ctx0" brushRef="#br0">0 0 19045,'0'0'0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4:11.237"/>
    </inkml:context>
    <inkml:brush xml:id="br0">
      <inkml:brushProperty name="width" value="0.08571" units="cm"/>
      <inkml:brushProperty name="height" value="0.08571" units="cm"/>
      <inkml:brushProperty name="color" value="#AB008B"/>
    </inkml:brush>
  </inkml:definitions>
  <inkml:trace contextRef="#ctx0" brushRef="#br0">1 0 13891,'0'0'0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55:17.948"/>
    </inkml:context>
    <inkml:brush xml:id="br0">
      <inkml:brushProperty name="width" value="0.08571" units="cm"/>
      <inkml:brushProperty name="height" value="0.08571" units="cm"/>
      <inkml:brushProperty name="color" value="#AB008B"/>
    </inkml:brush>
  </inkml:definitions>
  <inkml:trace contextRef="#ctx0" brushRef="#br0">52 1 9319,'-19'66'-474,"1"-8"1,10-49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66D4BC-6F4D-44AF-81A0-CF5D3BF3C119}" type="datetime1">
              <a:rPr lang="en-US" smtClean="0"/>
              <a:t>6/19/2025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hf sldNum="0" hdr="0"/>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Ref: Wikipedia &amp; javapoint.com</a:t>
            </a:r>
            <a:endParaRPr lang="en-US" dirty="0"/>
          </a:p>
        </p:txBody>
      </p:sp>
      <p:sp>
        <p:nvSpPr>
          <p:cNvPr id="5" name="Date Placeholder 4">
            <a:extLst>
              <a:ext uri="{FF2B5EF4-FFF2-40B4-BE49-F238E27FC236}">
                <a16:creationId xmlns:a16="http://schemas.microsoft.com/office/drawing/2014/main" id="{2C8FBA79-03D9-4FA5-B39E-E20943038A00}"/>
              </a:ext>
            </a:extLst>
          </p:cNvPr>
          <p:cNvSpPr>
            <a:spLocks noGrp="1"/>
          </p:cNvSpPr>
          <p:nvPr>
            <p:ph type="dt" idx="1"/>
          </p:nvPr>
        </p:nvSpPr>
        <p:spPr/>
        <p:txBody>
          <a:bodyPr/>
          <a:lstStyle/>
          <a:p>
            <a:fld id="{E5F108DC-9BA4-48D5-A7DC-72F0D9AE1B40}" type="datetime1">
              <a:rPr lang="en-US" smtClean="0"/>
              <a:t>6/19/2025</a:t>
            </a:fld>
            <a:endParaRPr lang="en-US" dirty="0"/>
          </a:p>
        </p:txBody>
      </p:sp>
      <p:sp>
        <p:nvSpPr>
          <p:cNvPr id="6" name="Footer Placeholder 5">
            <a:extLst>
              <a:ext uri="{FF2B5EF4-FFF2-40B4-BE49-F238E27FC236}">
                <a16:creationId xmlns:a16="http://schemas.microsoft.com/office/drawing/2014/main" id="{DC4A764E-A8A5-4A9D-9B24-01AC7F718ED4}"/>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58837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F3E01517-4172-4077-848B-2264E0EA59BA}" type="slidenum">
              <a:rPr lang="en-US" smtClean="0"/>
              <a:pPr/>
              <a:t>130</a:t>
            </a:fld>
            <a:endParaRPr lang="en-US"/>
          </a:p>
        </p:txBody>
      </p:sp>
    </p:spTree>
    <p:extLst>
      <p:ext uri="{BB962C8B-B14F-4D97-AF65-F5344CB8AC3E}">
        <p14:creationId xmlns:p14="http://schemas.microsoft.com/office/powerpoint/2010/main" val="429016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Ref: Wikipedia &amp; javapoint.com</a:t>
            </a:r>
            <a:endParaRPr lang="en-US" dirty="0"/>
          </a:p>
        </p:txBody>
      </p:sp>
      <p:sp>
        <p:nvSpPr>
          <p:cNvPr id="5" name="Date Placeholder 4">
            <a:extLst>
              <a:ext uri="{FF2B5EF4-FFF2-40B4-BE49-F238E27FC236}">
                <a16:creationId xmlns:a16="http://schemas.microsoft.com/office/drawing/2014/main" id="{2C8FBA79-03D9-4FA5-B39E-E20943038A00}"/>
              </a:ext>
            </a:extLst>
          </p:cNvPr>
          <p:cNvSpPr>
            <a:spLocks noGrp="1"/>
          </p:cNvSpPr>
          <p:nvPr>
            <p:ph type="dt" idx="1"/>
          </p:nvPr>
        </p:nvSpPr>
        <p:spPr/>
        <p:txBody>
          <a:bodyPr/>
          <a:lstStyle/>
          <a:p>
            <a:fld id="{E5F108DC-9BA4-48D5-A7DC-72F0D9AE1B40}" type="datetime1">
              <a:rPr lang="en-US" smtClean="0"/>
              <a:t>6/19/2025</a:t>
            </a:fld>
            <a:endParaRPr lang="en-US" dirty="0"/>
          </a:p>
        </p:txBody>
      </p:sp>
      <p:sp>
        <p:nvSpPr>
          <p:cNvPr id="6" name="Footer Placeholder 5">
            <a:extLst>
              <a:ext uri="{FF2B5EF4-FFF2-40B4-BE49-F238E27FC236}">
                <a16:creationId xmlns:a16="http://schemas.microsoft.com/office/drawing/2014/main" id="{DC4A764E-A8A5-4A9D-9B24-01AC7F718ED4}"/>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8586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Ref: Wikipedia &amp; javapoint.com</a:t>
            </a:r>
            <a:endParaRPr lang="en-US" dirty="0"/>
          </a:p>
        </p:txBody>
      </p:sp>
      <p:sp>
        <p:nvSpPr>
          <p:cNvPr id="5" name="Date Placeholder 4">
            <a:extLst>
              <a:ext uri="{FF2B5EF4-FFF2-40B4-BE49-F238E27FC236}">
                <a16:creationId xmlns:a16="http://schemas.microsoft.com/office/drawing/2014/main" id="{2C8FBA79-03D9-4FA5-B39E-E20943038A00}"/>
              </a:ext>
            </a:extLst>
          </p:cNvPr>
          <p:cNvSpPr>
            <a:spLocks noGrp="1"/>
          </p:cNvSpPr>
          <p:nvPr>
            <p:ph type="dt" idx="1"/>
          </p:nvPr>
        </p:nvSpPr>
        <p:spPr/>
        <p:txBody>
          <a:bodyPr/>
          <a:lstStyle/>
          <a:p>
            <a:fld id="{E5F108DC-9BA4-48D5-A7DC-72F0D9AE1B40}" type="datetime1">
              <a:rPr lang="en-US" smtClean="0"/>
              <a:t>6/19/2025</a:t>
            </a:fld>
            <a:endParaRPr lang="en-US" dirty="0"/>
          </a:p>
        </p:txBody>
      </p:sp>
      <p:sp>
        <p:nvSpPr>
          <p:cNvPr id="6" name="Footer Placeholder 5">
            <a:extLst>
              <a:ext uri="{FF2B5EF4-FFF2-40B4-BE49-F238E27FC236}">
                <a16:creationId xmlns:a16="http://schemas.microsoft.com/office/drawing/2014/main" id="{DC4A764E-A8A5-4A9D-9B24-01AC7F718ED4}"/>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427825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Ref: Wikipedia &amp; javapoint.com</a:t>
            </a:r>
            <a:endParaRPr lang="en-US" dirty="0"/>
          </a:p>
        </p:txBody>
      </p:sp>
      <p:sp>
        <p:nvSpPr>
          <p:cNvPr id="5" name="Date Placeholder 4">
            <a:extLst>
              <a:ext uri="{FF2B5EF4-FFF2-40B4-BE49-F238E27FC236}">
                <a16:creationId xmlns:a16="http://schemas.microsoft.com/office/drawing/2014/main" id="{2C8FBA79-03D9-4FA5-B39E-E20943038A00}"/>
              </a:ext>
            </a:extLst>
          </p:cNvPr>
          <p:cNvSpPr>
            <a:spLocks noGrp="1"/>
          </p:cNvSpPr>
          <p:nvPr>
            <p:ph type="dt" idx="1"/>
          </p:nvPr>
        </p:nvSpPr>
        <p:spPr/>
        <p:txBody>
          <a:bodyPr/>
          <a:lstStyle/>
          <a:p>
            <a:fld id="{E5F108DC-9BA4-48D5-A7DC-72F0D9AE1B40}" type="datetime1">
              <a:rPr lang="en-US" smtClean="0"/>
              <a:t>6/19/2025</a:t>
            </a:fld>
            <a:endParaRPr lang="en-US" dirty="0"/>
          </a:p>
        </p:txBody>
      </p:sp>
      <p:sp>
        <p:nvSpPr>
          <p:cNvPr id="6" name="Footer Placeholder 5">
            <a:extLst>
              <a:ext uri="{FF2B5EF4-FFF2-40B4-BE49-F238E27FC236}">
                <a16:creationId xmlns:a16="http://schemas.microsoft.com/office/drawing/2014/main" id="{DC4A764E-A8A5-4A9D-9B24-01AC7F718ED4}"/>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147987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Ref: Wikipedia &amp; javapoint.com</a:t>
            </a:r>
            <a:endParaRPr lang="en-US" dirty="0"/>
          </a:p>
        </p:txBody>
      </p:sp>
      <p:sp>
        <p:nvSpPr>
          <p:cNvPr id="5" name="Date Placeholder 4">
            <a:extLst>
              <a:ext uri="{FF2B5EF4-FFF2-40B4-BE49-F238E27FC236}">
                <a16:creationId xmlns:a16="http://schemas.microsoft.com/office/drawing/2014/main" id="{2C8FBA79-03D9-4FA5-B39E-E20943038A00}"/>
              </a:ext>
            </a:extLst>
          </p:cNvPr>
          <p:cNvSpPr>
            <a:spLocks noGrp="1"/>
          </p:cNvSpPr>
          <p:nvPr>
            <p:ph type="dt" idx="1"/>
          </p:nvPr>
        </p:nvSpPr>
        <p:spPr/>
        <p:txBody>
          <a:bodyPr/>
          <a:lstStyle/>
          <a:p>
            <a:fld id="{E5F108DC-9BA4-48D5-A7DC-72F0D9AE1B40}" type="datetime1">
              <a:rPr lang="en-US" smtClean="0"/>
              <a:t>6/19/2025</a:t>
            </a:fld>
            <a:endParaRPr lang="en-US" dirty="0"/>
          </a:p>
        </p:txBody>
      </p:sp>
      <p:sp>
        <p:nvSpPr>
          <p:cNvPr id="6" name="Footer Placeholder 5">
            <a:extLst>
              <a:ext uri="{FF2B5EF4-FFF2-40B4-BE49-F238E27FC236}">
                <a16:creationId xmlns:a16="http://schemas.microsoft.com/office/drawing/2014/main" id="{DC4A764E-A8A5-4A9D-9B24-01AC7F718ED4}"/>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821467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E01517-4172-4077-848B-2264E0EA59BA}" type="slidenum">
              <a:rPr lang="en-US" smtClean="0"/>
              <a:pPr/>
              <a:t>115</a:t>
            </a:fld>
            <a:endParaRPr lang="en-US"/>
          </a:p>
        </p:txBody>
      </p:sp>
    </p:spTree>
    <p:extLst>
      <p:ext uri="{BB962C8B-B14F-4D97-AF65-F5344CB8AC3E}">
        <p14:creationId xmlns:p14="http://schemas.microsoft.com/office/powerpoint/2010/main" val="1613449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F3E01517-4172-4077-848B-2264E0EA59BA}" type="slidenum">
              <a:rPr lang="en-US" smtClean="0"/>
              <a:pPr/>
              <a:t>116</a:t>
            </a:fld>
            <a:endParaRPr lang="en-US"/>
          </a:p>
        </p:txBody>
      </p:sp>
    </p:spTree>
    <p:extLst>
      <p:ext uri="{BB962C8B-B14F-4D97-AF65-F5344CB8AC3E}">
        <p14:creationId xmlns:p14="http://schemas.microsoft.com/office/powerpoint/2010/main" val="19712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F3E01517-4172-4077-848B-2264E0EA59BA}" type="slidenum">
              <a:rPr lang="en-US" smtClean="0"/>
              <a:pPr/>
              <a:t>122</a:t>
            </a:fld>
            <a:endParaRPr lang="en-US"/>
          </a:p>
        </p:txBody>
      </p:sp>
    </p:spTree>
    <p:extLst>
      <p:ext uri="{BB962C8B-B14F-4D97-AF65-F5344CB8AC3E}">
        <p14:creationId xmlns:p14="http://schemas.microsoft.com/office/powerpoint/2010/main" val="620244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F3E01517-4172-4077-848B-2264E0EA59BA}" type="slidenum">
              <a:rPr lang="en-US" smtClean="0"/>
              <a:pPr/>
              <a:t>129</a:t>
            </a:fld>
            <a:endParaRPr lang="en-US"/>
          </a:p>
        </p:txBody>
      </p:sp>
    </p:spTree>
    <p:extLst>
      <p:ext uri="{BB962C8B-B14F-4D97-AF65-F5344CB8AC3E}">
        <p14:creationId xmlns:p14="http://schemas.microsoft.com/office/powerpoint/2010/main" val="4225185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cstate="print"/>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024072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 Slide White">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1269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cstate="print"/>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0240725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42341245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cstate="print"/>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335533-7553-4D96-9C5A-3AD0ED6635A0}" type="datetimeFigureOut">
              <a:rPr lang="en-US" smtClean="0"/>
              <a:pPr/>
              <a:t>6/19/2025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D26243E-7C4D-4F0F-9A9D-3887765216FF}" type="slidenum">
              <a:rPr lang="en-US" smtClean="0"/>
              <a:pPr/>
              <a:t>‹#›</a:t>
            </a:fld>
            <a:endParaRPr lang="en-US" dirty="0"/>
          </a:p>
        </p:txBody>
      </p:sp>
    </p:spTree>
    <p:extLst>
      <p:ext uri="{BB962C8B-B14F-4D97-AF65-F5344CB8AC3E}">
        <p14:creationId xmlns:p14="http://schemas.microsoft.com/office/powerpoint/2010/main" val="85286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cstate="print"/>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cstate="print"/>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 Column Agenda White">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584632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4923710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81974436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ver Black">
    <p:bg>
      <p:bgPr>
        <a:solidFill>
          <a:schemeClr val="tx1"/>
        </a:solidFill>
        <a:effectLst/>
      </p:bgPr>
    </p:bg>
    <p:spTree>
      <p:nvGrpSpPr>
        <p:cNvPr id="1" name=""/>
        <p:cNvGrpSpPr/>
        <p:nvPr/>
      </p:nvGrpSpPr>
      <p:grpSpPr>
        <a:xfrm>
          <a:off x="0" y="0"/>
          <a:ext cx="0" cy="0"/>
          <a:chOff x="0" y="0"/>
          <a:chExt cx="0" cy="0"/>
        </a:xfrm>
      </p:grpSpPr>
      <p:pic>
        <p:nvPicPr>
          <p:cNvPr id="9" name="Picture 2" descr="C:\Users\Admin\Downloads\ilovepdf_pages-to-jpg (1)\RU_PPT Template-White Blank_page-0001.jpg"/>
          <p:cNvPicPr>
            <a:picLocks noChangeAspect="1" noChangeArrowheads="1"/>
          </p:cNvPicPr>
          <p:nvPr userDrawn="1"/>
        </p:nvPicPr>
        <p:blipFill>
          <a:blip r:embed="rId2" cstate="print"/>
          <a:srcRect/>
          <a:stretch>
            <a:fillRect/>
          </a:stretch>
        </p:blipFill>
        <p:spPr bwMode="auto">
          <a:xfrm>
            <a:off x="0" y="0"/>
            <a:ext cx="14631828" cy="82296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270264" y="3749041"/>
            <a:ext cx="10106188" cy="2100114"/>
          </a:xfrm>
          <a:prstGeom prst="rect">
            <a:avLst/>
          </a:prstGeom>
        </p:spPr>
        <p:txBody>
          <a:bodyPr anchor="ctr"/>
          <a:lstStyle>
            <a:lvl1pPr>
              <a:defRPr sz="48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255887" y="6155746"/>
            <a:ext cx="8106859" cy="489584"/>
          </a:xfrm>
          <a:prstGeom prst="rect">
            <a:avLst/>
          </a:prstGeom>
        </p:spPr>
        <p:txBody>
          <a:bodyPr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2385106159"/>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Black">
    <p:bg bwMode="gray">
      <p:bgPr>
        <a:solidFill>
          <a:schemeClr val="bg1"/>
        </a:solidFill>
        <a:effectLst/>
      </p:bgPr>
    </p:bg>
    <p:spTree>
      <p:nvGrpSpPr>
        <p:cNvPr id="1" name=""/>
        <p:cNvGrpSpPr/>
        <p:nvPr/>
      </p:nvGrpSpPr>
      <p:grpSpPr>
        <a:xfrm>
          <a:off x="0" y="0"/>
          <a:ext cx="0" cy="0"/>
          <a:chOff x="0" y="0"/>
          <a:chExt cx="0" cy="0"/>
        </a:xfrm>
      </p:grpSpPr>
      <p:pic>
        <p:nvPicPr>
          <p:cNvPr id="3074" name="Picture 2" descr="C:\Users\Admin\Downloads\ilovepdf_pages-to-jpg (4)\RU_PPT Template-Grey Blank (1)_page-0003.jpg"/>
          <p:cNvPicPr>
            <a:picLocks noChangeAspect="1" noChangeArrowheads="1"/>
          </p:cNvPicPr>
          <p:nvPr userDrawn="1"/>
        </p:nvPicPr>
        <p:blipFill>
          <a:blip r:embed="rId2" cstate="print"/>
          <a:srcRect/>
          <a:stretch>
            <a:fillRect/>
          </a:stretch>
        </p:blipFill>
        <p:spPr bwMode="auto">
          <a:xfrm>
            <a:off x="0" y="0"/>
            <a:ext cx="14631828" cy="82296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834481" y="2128723"/>
            <a:ext cx="12961441" cy="5184576"/>
          </a:xfrm>
          <a:prstGeom prst="rect">
            <a:avLst/>
          </a:prstGeom>
        </p:spPr>
        <p:txBody>
          <a:bodyPr/>
          <a:lstStyle>
            <a:lvl1pPr marL="548640" indent="-548640">
              <a:spcBef>
                <a:spcPts val="0"/>
              </a:spcBef>
              <a:spcAft>
                <a:spcPts val="1680"/>
              </a:spcAft>
              <a:buFont typeface="+mj-lt"/>
              <a:buAutoNum type="arabicPeriod"/>
              <a:defRPr sz="288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502052CF-F9E7-714A-BDAE-9BE0ECB4DA7F}"/>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8"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879715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cstate="print"/>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cstate="print"/>
          <a:srcRect/>
          <a:stretch>
            <a:fillRect/>
          </a:stretch>
        </p:blipFill>
        <p:spPr bwMode="auto">
          <a:xfrm>
            <a:off x="0" y="0"/>
            <a:ext cx="14630400" cy="8228796"/>
          </a:xfrm>
          <a:prstGeom prst="rect">
            <a:avLst/>
          </a:prstGeom>
          <a:noFill/>
        </p:spPr>
      </p:pic>
      <p:sp>
        <p:nvSpPr>
          <p:cNvPr id="10"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a:lstStyle>
            <a:lvl1pPr marL="548640" indent="-548640">
              <a:spcBef>
                <a:spcPts val="0"/>
              </a:spcBef>
              <a:spcAft>
                <a:spcPts val="1680"/>
              </a:spcAft>
              <a:buFont typeface="+mj-lt"/>
              <a:buAutoNum type="arabicPeriod"/>
              <a:defRPr sz="2880">
                <a:solidFill>
                  <a:schemeClr val="tx1">
                    <a:lumMod val="50000"/>
                    <a:lumOff val="50000"/>
                  </a:schemeClr>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tx1">
                    <a:lumMod val="50000"/>
                    <a:lumOff val="50000"/>
                  </a:schemeClr>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35674669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Column Agenda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cstate="print"/>
          <a:srcRect/>
          <a:stretch>
            <a:fillRect/>
          </a:stretch>
        </p:blipFill>
        <p:spPr bwMode="auto">
          <a:xfrm>
            <a:off x="0" y="0"/>
            <a:ext cx="14631828" cy="82296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834480"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7" name="Text Placeholder 2">
            <a:extLst>
              <a:ext uri="{FF2B5EF4-FFF2-40B4-BE49-F238E27FC236}">
                <a16:creationId xmlns:a16="http://schemas.microsoft.com/office/drawing/2014/main" id="{EF680B5D-7167-924C-AF0A-D048ACEDB4E4}"/>
              </a:ext>
            </a:extLst>
          </p:cNvPr>
          <p:cNvSpPr>
            <a:spLocks noGrp="1"/>
          </p:cNvSpPr>
          <p:nvPr>
            <p:ph type="body" sz="quarter" idx="18"/>
          </p:nvPr>
        </p:nvSpPr>
        <p:spPr>
          <a:xfrm>
            <a:off x="7401609"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8" name="Title 1">
            <a:extLst>
              <a:ext uri="{FF2B5EF4-FFF2-40B4-BE49-F238E27FC236}">
                <a16:creationId xmlns:a16="http://schemas.microsoft.com/office/drawing/2014/main" id="{4B8854B0-9314-934B-A796-5B8219D03959}"/>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2"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6019207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cstate="print"/>
          <a:srcRect/>
          <a:stretch>
            <a:fillRect/>
          </a:stretch>
        </p:blipFill>
        <p:spPr bwMode="auto">
          <a:xfrm>
            <a:off x="0" y="0"/>
            <a:ext cx="14630400" cy="8228796"/>
          </a:xfrm>
          <a:prstGeom prst="rect">
            <a:avLst/>
          </a:prstGeom>
          <a:noFill/>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tx1">
                    <a:lumMod val="50000"/>
                    <a:lumOff val="50000"/>
                  </a:schemeClr>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tx1">
                    <a:lumMod val="50000"/>
                    <a:lumOff val="50000"/>
                  </a:schemeClr>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tx1">
                    <a:lumMod val="50000"/>
                    <a:lumOff val="50000"/>
                  </a:schemeClr>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tx1">
                    <a:lumMod val="50000"/>
                    <a:lumOff val="50000"/>
                  </a:schemeClr>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 (Two Columns)</a:t>
            </a:r>
          </a:p>
        </p:txBody>
      </p:sp>
      <p:sp>
        <p:nvSpPr>
          <p:cNvPr id="14"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5716114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6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5" y="448986"/>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1" y="1644581"/>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24" lvl="1" indent="-259069">
              <a:spcBef>
                <a:spcPts val="1200"/>
              </a:spcBef>
              <a:spcAft>
                <a:spcPts val="0"/>
              </a:spcAft>
              <a:tabLst/>
            </a:pPr>
            <a:r>
              <a:rPr lang="en-US" altLang="ja-JP" dirty="0"/>
              <a:t>Editable body copy</a:t>
            </a:r>
          </a:p>
          <a:p>
            <a:pPr marL="971512" lvl="2" indent="-259069">
              <a:spcBef>
                <a:spcPts val="1200"/>
              </a:spcBef>
              <a:spcAft>
                <a:spcPts val="0"/>
              </a:spcAft>
              <a:tabLst/>
            </a:pPr>
            <a:r>
              <a:rPr lang="en-US" altLang="ja-JP" dirty="0"/>
              <a:t>Editable body copy</a:t>
            </a:r>
          </a:p>
          <a:p>
            <a:pPr marL="1588706" lvl="4" indent="-276215">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sz="1800"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1" y="6452698"/>
            <a:ext cx="971550" cy="1776902"/>
          </a:xfrm>
          <a:prstGeom prst="rect">
            <a:avLst/>
          </a:prstGeom>
          <a:noFill/>
        </p:spPr>
      </p:pic>
    </p:spTree>
    <p:extLst>
      <p:ext uri="{BB962C8B-B14F-4D97-AF65-F5344CB8AC3E}">
        <p14:creationId xmlns:p14="http://schemas.microsoft.com/office/powerpoint/2010/main" val="28020500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January 26, 2003</a:t>
            </a:r>
            <a:endParaRPr lang="en-IN" dirty="0"/>
          </a:p>
        </p:txBody>
      </p:sp>
      <p:sp>
        <p:nvSpPr>
          <p:cNvPr id="3" name="Footer Placeholder 2"/>
          <p:cNvSpPr>
            <a:spLocks noGrp="1"/>
          </p:cNvSpPr>
          <p:nvPr>
            <p:ph type="ftr" sz="quarter" idx="11"/>
          </p:nvPr>
        </p:nvSpPr>
        <p:spPr/>
        <p:txBody>
          <a:bodyPr/>
          <a:lstStyle/>
          <a:p>
            <a:r>
              <a:rPr lang="en-US"/>
              <a:t>AI: Chapter 3: Solving Problems by Searching</a:t>
            </a:r>
            <a:endParaRPr lang="en-IN"/>
          </a:p>
        </p:txBody>
      </p:sp>
      <p:sp>
        <p:nvSpPr>
          <p:cNvPr id="4" name="Slide Number Placeholder 3"/>
          <p:cNvSpPr>
            <a:spLocks noGrp="1"/>
          </p:cNvSpPr>
          <p:nvPr>
            <p:ph type="sldNum" sz="quarter" idx="12"/>
          </p:nvPr>
        </p:nvSpPr>
        <p:spPr/>
        <p:txBody>
          <a:bodyPr/>
          <a:lstStyle/>
          <a:p>
            <a:fld id="{E01F56EE-BA8C-49DD-9007-330E7C7B6D5D}" type="slidenum">
              <a:rPr lang="en-IN" smtClean="0"/>
              <a:t>‹#›</a:t>
            </a:fld>
            <a:endParaRPr lang="en-IN"/>
          </a:p>
        </p:txBody>
      </p:sp>
      <p:pic>
        <p:nvPicPr>
          <p:cNvPr id="8" name="Picture 7">
            <a:extLst>
              <a:ext uri="{FF2B5EF4-FFF2-40B4-BE49-F238E27FC236}">
                <a16:creationId xmlns:a16="http://schemas.microsoft.com/office/drawing/2014/main" id="{05366D0D-F54B-0ABB-B75C-613FEBEA1E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269"/>
            <a:ext cx="14630400" cy="8225062"/>
          </a:xfrm>
          <a:prstGeom prst="rect">
            <a:avLst/>
          </a:prstGeom>
        </p:spPr>
      </p:pic>
      <p:sp>
        <p:nvSpPr>
          <p:cNvPr id="9" name="Rectangle 8">
            <a:extLst>
              <a:ext uri="{FF2B5EF4-FFF2-40B4-BE49-F238E27FC236}">
                <a16:creationId xmlns:a16="http://schemas.microsoft.com/office/drawing/2014/main" id="{3F7C8214-5533-BE70-7D3B-39BA071A7619}"/>
              </a:ext>
            </a:extLst>
          </p:cNvPr>
          <p:cNvSpPr/>
          <p:nvPr userDrawn="1"/>
        </p:nvSpPr>
        <p:spPr>
          <a:xfrm>
            <a:off x="12366346" y="7088429"/>
            <a:ext cx="1580083" cy="5391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120"/>
          </a:p>
        </p:txBody>
      </p:sp>
    </p:spTree>
    <p:extLst>
      <p:ext uri="{BB962C8B-B14F-4D97-AF65-F5344CB8AC3E}">
        <p14:creationId xmlns:p14="http://schemas.microsoft.com/office/powerpoint/2010/main" val="1955229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cstate="print"/>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 Column Agenda White">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5008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1539793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0"/>
            <a:ext cx="14635823" cy="8255808"/>
          </a:xfrm>
          <a:prstGeom prst="rect">
            <a:avLst/>
          </a:prstGeom>
          <a:ln w="38100">
            <a:solidFill>
              <a:srgbClr val="FFC000"/>
            </a:solidFill>
          </a:ln>
        </p:spPr>
      </p:pic>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2"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theme" Target="../theme/theme6.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53" r:id="rId6"/>
    <p:sldLayoutId id="2147483757" r:id="rId7"/>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751" r:id="rId5"/>
    <p:sldLayoutId id="2147483754" r:id="rId6"/>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52" r:id="rId11"/>
    <p:sldLayoutId id="2147483766" r:id="rId12"/>
    <p:sldLayoutId id="2147483768" r:id="rId13"/>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 id="2147483762" r:id="rId5"/>
    <p:sldLayoutId id="2147483764" r:id="rId6"/>
    <p:sldLayoutId id="2147483765" r:id="rId7"/>
    <p:sldLayoutId id="2147483769" r:id="rId8"/>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84044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Ls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0.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0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125" Type="http://schemas.openxmlformats.org/officeDocument/2006/relationships/image" Target="../media/image730.png"/><Relationship Id="rId2" Type="http://schemas.openxmlformats.org/officeDocument/2006/relationships/customXml" Target="../ink/ink6.xml"/><Relationship Id="rId1" Type="http://schemas.openxmlformats.org/officeDocument/2006/relationships/slideLayout" Target="../slideLayouts/slideLayout43.xml"/><Relationship Id="rId6" Type="http://schemas.openxmlformats.org/officeDocument/2006/relationships/customXml" Target="../ink/ink9.xml"/><Relationship Id="rId5" Type="http://schemas.openxmlformats.org/officeDocument/2006/relationships/customXml" Target="../ink/ink8.xml"/><Relationship Id="rId4" Type="http://schemas.openxmlformats.org/officeDocument/2006/relationships/customXml" Target="../ink/ink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0.png"/><Relationship Id="rId125" Type="http://schemas.openxmlformats.org/officeDocument/2006/relationships/image" Target="../media/image730.png"/><Relationship Id="rId2" Type="http://schemas.openxmlformats.org/officeDocument/2006/relationships/customXml" Target="../ink/ink10.xml"/><Relationship Id="rId1" Type="http://schemas.openxmlformats.org/officeDocument/2006/relationships/slideLayout" Target="../slideLayouts/slideLayout43.xml"/><Relationship Id="rId6" Type="http://schemas.openxmlformats.org/officeDocument/2006/relationships/customXml" Target="../ink/ink13.xml"/><Relationship Id="rId5" Type="http://schemas.openxmlformats.org/officeDocument/2006/relationships/customXml" Target="../ink/ink12.xml"/><Relationship Id="rId4" Type="http://schemas.openxmlformats.org/officeDocument/2006/relationships/customXml" Target="../ink/ink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0.png"/><Relationship Id="rId125" Type="http://schemas.openxmlformats.org/officeDocument/2006/relationships/image" Target="../media/image730.png"/><Relationship Id="rId2" Type="http://schemas.openxmlformats.org/officeDocument/2006/relationships/customXml" Target="../ink/ink14.xml"/><Relationship Id="rId1" Type="http://schemas.openxmlformats.org/officeDocument/2006/relationships/slideLayout" Target="../slideLayouts/slideLayout43.xml"/><Relationship Id="rId6" Type="http://schemas.openxmlformats.org/officeDocument/2006/relationships/customXml" Target="../ink/ink17.xml"/><Relationship Id="rId5" Type="http://schemas.openxmlformats.org/officeDocument/2006/relationships/customXml" Target="../ink/ink16.xml"/><Relationship Id="rId4" Type="http://schemas.openxmlformats.org/officeDocument/2006/relationships/customXml" Target="../ink/ink15.xml"/></Relationships>
</file>

<file path=ppt/slides/_rels/slide115.xml.rels><?xml version="1.0" encoding="UTF-8" standalone="yes"?>
<Relationships xmlns="http://schemas.openxmlformats.org/package/2006/relationships"><Relationship Id="rId3" Type="http://schemas.openxmlformats.org/officeDocument/2006/relationships/customXml" Target="../ink/ink18.xml"/><Relationship Id="rId125" Type="http://schemas.openxmlformats.org/officeDocument/2006/relationships/image" Target="../media/image730.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3.xml"/><Relationship Id="rId6" Type="http://schemas.openxmlformats.org/officeDocument/2006/relationships/customXml" Target="../ink/ink20.xml"/><Relationship Id="rId5" Type="http://schemas.openxmlformats.org/officeDocument/2006/relationships/customXml" Target="../ink/ink19.xml"/><Relationship Id="rId4" Type="http://schemas.openxmlformats.org/officeDocument/2006/relationships/image" Target="../media/image140.png"/></Relationships>
</file>

<file path=ppt/slides/_rels/slide116.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14.emf"/></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125" Type="http://schemas.openxmlformats.org/officeDocument/2006/relationships/image" Target="../media/image730.png"/><Relationship Id="rId2" Type="http://schemas.openxmlformats.org/officeDocument/2006/relationships/customXml" Target="../ink/ink23.xml"/><Relationship Id="rId1" Type="http://schemas.openxmlformats.org/officeDocument/2006/relationships/slideLayout" Target="../slideLayouts/slideLayout43.xml"/><Relationship Id="rId6" Type="http://schemas.openxmlformats.org/officeDocument/2006/relationships/customXml" Target="../ink/ink26.xml"/><Relationship Id="rId5" Type="http://schemas.openxmlformats.org/officeDocument/2006/relationships/customXml" Target="../ink/ink25.xml"/><Relationship Id="rId4" Type="http://schemas.openxmlformats.org/officeDocument/2006/relationships/customXml" Target="../ink/ink24.xml"/></Relationships>
</file>

<file path=ppt/slides/_rels/slide118.xml.rels><?xml version="1.0" encoding="UTF-8" standalone="yes"?>
<Relationships xmlns="http://schemas.openxmlformats.org/package/2006/relationships"><Relationship Id="rId3" Type="http://schemas.openxmlformats.org/officeDocument/2006/relationships/image" Target="../media/image140.png"/><Relationship Id="rId125" Type="http://schemas.openxmlformats.org/officeDocument/2006/relationships/image" Target="../media/image730.png"/><Relationship Id="rId2" Type="http://schemas.openxmlformats.org/officeDocument/2006/relationships/customXml" Target="../ink/ink27.xml"/><Relationship Id="rId1" Type="http://schemas.openxmlformats.org/officeDocument/2006/relationships/slideLayout" Target="../slideLayouts/slideLayout43.xml"/><Relationship Id="rId6" Type="http://schemas.openxmlformats.org/officeDocument/2006/relationships/customXml" Target="../ink/ink30.xml"/><Relationship Id="rId5" Type="http://schemas.openxmlformats.org/officeDocument/2006/relationships/customXml" Target="../ink/ink29.xml"/><Relationship Id="rId4" Type="http://schemas.openxmlformats.org/officeDocument/2006/relationships/customXml" Target="../ink/ink28.xml"/></Relationships>
</file>

<file path=ppt/slides/_rels/slide119.xml.rels><?xml version="1.0" encoding="UTF-8" standalone="yes"?>
<Relationships xmlns="http://schemas.openxmlformats.org/package/2006/relationships"><Relationship Id="rId3" Type="http://schemas.openxmlformats.org/officeDocument/2006/relationships/image" Target="../media/image140.png"/><Relationship Id="rId125" Type="http://schemas.openxmlformats.org/officeDocument/2006/relationships/image" Target="../media/image730.png"/><Relationship Id="rId2" Type="http://schemas.openxmlformats.org/officeDocument/2006/relationships/customXml" Target="../ink/ink31.xml"/><Relationship Id="rId1" Type="http://schemas.openxmlformats.org/officeDocument/2006/relationships/slideLayout" Target="../slideLayouts/slideLayout43.xml"/><Relationship Id="rId6" Type="http://schemas.openxmlformats.org/officeDocument/2006/relationships/customXml" Target="../ink/ink34.xml"/><Relationship Id="rId5" Type="http://schemas.openxmlformats.org/officeDocument/2006/relationships/customXml" Target="../ink/ink33.xml"/><Relationship Id="rId4" Type="http://schemas.openxmlformats.org/officeDocument/2006/relationships/customXml" Target="../ink/ink3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png"/><Relationship Id="rId125" Type="http://schemas.openxmlformats.org/officeDocument/2006/relationships/image" Target="../media/image730.png"/><Relationship Id="rId2" Type="http://schemas.openxmlformats.org/officeDocument/2006/relationships/customXml" Target="../ink/ink35.xml"/><Relationship Id="rId1" Type="http://schemas.openxmlformats.org/officeDocument/2006/relationships/slideLayout" Target="../slideLayouts/slideLayout43.xml"/><Relationship Id="rId6" Type="http://schemas.openxmlformats.org/officeDocument/2006/relationships/customXml" Target="../ink/ink38.xml"/><Relationship Id="rId5" Type="http://schemas.openxmlformats.org/officeDocument/2006/relationships/customXml" Target="../ink/ink37.xml"/><Relationship Id="rId4" Type="http://schemas.openxmlformats.org/officeDocument/2006/relationships/customXml" Target="../ink/ink3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2.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14.emf"/></Relationships>
</file>

<file path=ppt/slides/_rels/slide1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0.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0.xml"/></Relationships>
</file>

<file path=ppt/slides/_rels/slide1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0.xml"/></Relationships>
</file>

<file path=ppt/slides/_rels/slide129.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notesSlide" Target="../notesSlides/notesSlide10.xml"/><Relationship Id="rId1" Type="http://schemas.openxmlformats.org/officeDocument/2006/relationships/slideLayout" Target="../slideLayouts/slideLayout43.xml"/><Relationship Id="rId4" Type="http://schemas.openxmlformats.org/officeDocument/2006/relationships/image" Target="../media/image14.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43.xml"/><Relationship Id="rId5" Type="http://schemas.openxmlformats.org/officeDocument/2006/relationships/image" Target="../media/image52.png"/><Relationship Id="rId4" Type="http://schemas.openxmlformats.org/officeDocument/2006/relationships/image" Target="../media/image4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43.xml"/><Relationship Id="rId4" Type="http://schemas.openxmlformats.org/officeDocument/2006/relationships/image" Target="../media/image4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43.xml"/><Relationship Id="rId4" Type="http://schemas.openxmlformats.org/officeDocument/2006/relationships/image" Target="../media/image460.png"/></Relationships>
</file>

<file path=ppt/slides/_rels/slide6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460.png"/></Relationships>
</file>

<file path=ppt/slides/_rels/slide6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43.xml"/><Relationship Id="rId4" Type="http://schemas.openxmlformats.org/officeDocument/2006/relationships/image" Target="../media/image460.png"/></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0.xml"/><Relationship Id="rId5" Type="http://schemas.openxmlformats.org/officeDocument/2006/relationships/image" Target="../media/image70.png"/><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0.xml"/><Relationship Id="rId4" Type="http://schemas.openxmlformats.org/officeDocument/2006/relationships/image" Target="../media/image7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3749041"/>
            <a:ext cx="12378005" cy="1203959"/>
          </a:xfrm>
        </p:spPr>
        <p:txBody>
          <a:bodyPr/>
          <a:lstStyle/>
          <a:p>
            <a:r>
              <a:rPr lang="en-US" b="1" dirty="0"/>
              <a:t>M23DES221- ARTIFICIAL INTELLIGENCE </a:t>
            </a:r>
            <a:endParaRPr lang="en-IN" dirty="0"/>
          </a:p>
        </p:txBody>
      </p:sp>
      <p:sp>
        <p:nvSpPr>
          <p:cNvPr id="5" name="Text Placeholder 4"/>
          <p:cNvSpPr>
            <a:spLocks noGrp="1"/>
          </p:cNvSpPr>
          <p:nvPr>
            <p:ph type="body" sz="quarter" idx="10"/>
          </p:nvPr>
        </p:nvSpPr>
        <p:spPr>
          <a:xfrm>
            <a:off x="1143000" y="4987291"/>
            <a:ext cx="11317113" cy="1108710"/>
          </a:xfrm>
        </p:spPr>
        <p:txBody>
          <a:bodyPr/>
          <a:lstStyle/>
          <a:p>
            <a:r>
              <a:rPr lang="en-US" dirty="0"/>
              <a:t>Academic Year: 2024-2025 (Even Semester) </a:t>
            </a:r>
          </a:p>
          <a:p>
            <a:r>
              <a:rPr lang="en-US" dirty="0"/>
              <a:t>MCA II  Semester, School of CSA</a:t>
            </a:r>
          </a:p>
          <a:p>
            <a:endParaRPr lang="en-IN" dirty="0"/>
          </a:p>
        </p:txBody>
      </p:sp>
      <p:sp>
        <p:nvSpPr>
          <p:cNvPr id="2" name="Rectangle 1">
            <a:extLst>
              <a:ext uri="{FF2B5EF4-FFF2-40B4-BE49-F238E27FC236}">
                <a16:creationId xmlns:a16="http://schemas.microsoft.com/office/drawing/2014/main" id="{DDF9B68F-4C56-683D-5980-96DBEB346A34}"/>
              </a:ext>
            </a:extLst>
          </p:cNvPr>
          <p:cNvSpPr/>
          <p:nvPr/>
        </p:nvSpPr>
        <p:spPr>
          <a:xfrm>
            <a:off x="8077200" y="6096001"/>
            <a:ext cx="5486400" cy="12039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Roboto Medium" panose="02000000000000000000" pitchFamily="2" charset="0"/>
                <a:ea typeface="Roboto Medium" panose="02000000000000000000" pitchFamily="2" charset="0"/>
                <a:cs typeface="Roboto Medium" panose="02000000000000000000" pitchFamily="2" charset="0"/>
              </a:rPr>
              <a:t>Dr. Rajeev Ranjan</a:t>
            </a:r>
          </a:p>
          <a:p>
            <a:pPr algn="ctr"/>
            <a:r>
              <a:rPr lang="en-US" sz="2400" dirty="0">
                <a:latin typeface="Roboto Medium" panose="02000000000000000000" pitchFamily="2" charset="0"/>
                <a:ea typeface="Roboto Medium" panose="02000000000000000000" pitchFamily="2" charset="0"/>
                <a:cs typeface="Roboto Medium" panose="02000000000000000000" pitchFamily="2" charset="0"/>
              </a:rPr>
              <a:t>Associate Professor</a:t>
            </a:r>
            <a:endParaRPr lang="en-IN" sz="2400" dirty="0">
              <a:latin typeface="Roboto Medium" panose="02000000000000000000" pitchFamily="2" charset="0"/>
              <a:ea typeface="Roboto Medium" panose="02000000000000000000" pitchFamily="2" charset="0"/>
              <a:cs typeface="Roboto Medium"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DFB6B2-E90A-542D-1F24-4F5E201089E4}"/>
              </a:ext>
            </a:extLst>
          </p:cNvPr>
          <p:cNvSpPr>
            <a:spLocks noGrp="1"/>
          </p:cNvSpPr>
          <p:nvPr>
            <p:ph type="sldNum" sz="quarter" idx="14"/>
          </p:nvPr>
        </p:nvSpPr>
        <p:spPr/>
        <p:txBody>
          <a:bodyPr/>
          <a:lstStyle/>
          <a:p>
            <a:fld id="{45A3C14A-F937-4231-B6F1-40B429FAFB2F}" type="slidenum">
              <a:rPr lang="en-NZ" smtClean="0"/>
              <a:pPr/>
              <a:t>10</a:t>
            </a:fld>
            <a:endParaRPr lang="en-NZ" dirty="0"/>
          </a:p>
        </p:txBody>
      </p:sp>
      <p:sp>
        <p:nvSpPr>
          <p:cNvPr id="3" name="Title 2">
            <a:extLst>
              <a:ext uri="{FF2B5EF4-FFF2-40B4-BE49-F238E27FC236}">
                <a16:creationId xmlns:a16="http://schemas.microsoft.com/office/drawing/2014/main" id="{F5F28A0D-6B76-F08E-1DBD-F005E125FDAE}"/>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7D3FEDE3-2EEE-8CF5-80F0-3FBA58DCEB28}"/>
              </a:ext>
            </a:extLst>
          </p:cNvPr>
          <p:cNvSpPr>
            <a:spLocks noGrp="1"/>
          </p:cNvSpPr>
          <p:nvPr>
            <p:ph type="body" sz="quarter" idx="17"/>
          </p:nvPr>
        </p:nvSpPr>
        <p:spPr/>
        <p:txBody>
          <a:bodyPr/>
          <a:lstStyle/>
          <a:p>
            <a:pPr marL="0" indent="0">
              <a:buNone/>
            </a:pPr>
            <a:endParaRPr lang="en-IN" dirty="0"/>
          </a:p>
        </p:txBody>
      </p:sp>
      <p:pic>
        <p:nvPicPr>
          <p:cNvPr id="6" name="Picture 5">
            <a:extLst>
              <a:ext uri="{FF2B5EF4-FFF2-40B4-BE49-F238E27FC236}">
                <a16:creationId xmlns:a16="http://schemas.microsoft.com/office/drawing/2014/main" id="{6AC5B89D-E6EB-AABC-31FD-D51B803959DD}"/>
              </a:ext>
            </a:extLst>
          </p:cNvPr>
          <p:cNvPicPr>
            <a:picLocks noChangeAspect="1"/>
          </p:cNvPicPr>
          <p:nvPr/>
        </p:nvPicPr>
        <p:blipFill>
          <a:blip r:embed="rId2"/>
          <a:stretch>
            <a:fillRect/>
          </a:stretch>
        </p:blipFill>
        <p:spPr>
          <a:xfrm>
            <a:off x="1219200" y="152400"/>
            <a:ext cx="11222100" cy="8458200"/>
          </a:xfrm>
          <a:prstGeom prst="rect">
            <a:avLst/>
          </a:prstGeom>
        </p:spPr>
      </p:pic>
    </p:spTree>
    <p:extLst>
      <p:ext uri="{BB962C8B-B14F-4D97-AF65-F5344CB8AC3E}">
        <p14:creationId xmlns:p14="http://schemas.microsoft.com/office/powerpoint/2010/main" val="20832034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F30279-BB40-DE4F-8AD0-F0F2FE4875DF}"/>
              </a:ext>
            </a:extLst>
          </p:cNvPr>
          <p:cNvSpPr>
            <a:spLocks noGrp="1"/>
          </p:cNvSpPr>
          <p:nvPr>
            <p:ph type="sldNum" sz="quarter" idx="14"/>
          </p:nvPr>
        </p:nvSpPr>
        <p:spPr/>
        <p:txBody>
          <a:bodyPr/>
          <a:lstStyle/>
          <a:p>
            <a:fld id="{45A3C14A-F937-4231-B6F1-40B429FAFB2F}" type="slidenum">
              <a:rPr lang="en-NZ" smtClean="0"/>
              <a:pPr/>
              <a:t>100</a:t>
            </a:fld>
            <a:endParaRPr lang="en-NZ" dirty="0"/>
          </a:p>
        </p:txBody>
      </p:sp>
      <p:sp>
        <p:nvSpPr>
          <p:cNvPr id="3" name="Title 2">
            <a:extLst>
              <a:ext uri="{FF2B5EF4-FFF2-40B4-BE49-F238E27FC236}">
                <a16:creationId xmlns:a16="http://schemas.microsoft.com/office/drawing/2014/main" id="{82F9C4FF-C822-8701-6FD9-AADEA1C224B6}"/>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1F9A7417-FBE1-4CC3-63F0-AF3F7162DAA0}"/>
              </a:ext>
            </a:extLst>
          </p:cNvPr>
          <p:cNvSpPr>
            <a:spLocks noGrp="1"/>
          </p:cNvSpPr>
          <p:nvPr>
            <p:ph type="body" sz="quarter" idx="17"/>
          </p:nvPr>
        </p:nvSpPr>
        <p:spPr>
          <a:xfrm>
            <a:off x="834479" y="1522512"/>
            <a:ext cx="12961441" cy="5184576"/>
          </a:xfrm>
        </p:spPr>
        <p:txBody>
          <a:bodyPr/>
          <a:lstStyle/>
          <a:p>
            <a:pPr marL="0" indent="0" algn="just">
              <a:buNone/>
            </a:pPr>
            <a:r>
              <a:rPr lang="en-US" b="1" dirty="0">
                <a:solidFill>
                  <a:schemeClr val="tx1"/>
                </a:solidFill>
              </a:rPr>
              <a:t>Resolution Process:</a:t>
            </a:r>
          </a:p>
          <a:p>
            <a:pPr algn="just">
              <a:buFont typeface="+mj-lt"/>
              <a:buAutoNum type="arabicPeriod"/>
            </a:pPr>
            <a:r>
              <a:rPr lang="en-US" sz="2400" b="1" dirty="0">
                <a:solidFill>
                  <a:schemeClr val="tx1"/>
                </a:solidFill>
              </a:rPr>
              <a:t>Convert to Clausal Form</a:t>
            </a:r>
            <a:r>
              <a:rPr lang="en-US" sz="2400" dirty="0">
                <a:solidFill>
                  <a:schemeClr val="tx1"/>
                </a:solidFill>
              </a:rPr>
              <a:t>: Convert all sentences into </a:t>
            </a:r>
            <a:r>
              <a:rPr lang="en-US" sz="2400" b="1" dirty="0">
                <a:solidFill>
                  <a:schemeClr val="tx1"/>
                </a:solidFill>
              </a:rPr>
              <a:t>Conjunctive Normal Form (CNF)</a:t>
            </a:r>
            <a:r>
              <a:rPr lang="en-US" sz="2400" dirty="0">
                <a:solidFill>
                  <a:schemeClr val="tx1"/>
                </a:solidFill>
              </a:rPr>
              <a:t>. This involves eliminating implications and equivalences, moving quantifiers, and creating disjunctions of literals.</a:t>
            </a:r>
          </a:p>
          <a:p>
            <a:pPr algn="just">
              <a:buFont typeface="+mj-lt"/>
              <a:buAutoNum type="arabicPeriod"/>
            </a:pPr>
            <a:r>
              <a:rPr lang="en-US" sz="2400" b="1" dirty="0">
                <a:solidFill>
                  <a:schemeClr val="tx1"/>
                </a:solidFill>
              </a:rPr>
              <a:t>Negate the Goal</a:t>
            </a:r>
            <a:r>
              <a:rPr lang="en-US" sz="2400" dirty="0">
                <a:solidFill>
                  <a:schemeClr val="tx1"/>
                </a:solidFill>
              </a:rPr>
              <a:t>: To prove a statement, the first step is to negate the statement and add it to the knowledge base. The goal is to derive a contradiction, which will prove the original statement.</a:t>
            </a:r>
          </a:p>
          <a:p>
            <a:pPr algn="just">
              <a:buFont typeface="+mj-lt"/>
              <a:buAutoNum type="arabicPeriod"/>
            </a:pPr>
            <a:r>
              <a:rPr lang="en-US" sz="2400" b="1" dirty="0">
                <a:solidFill>
                  <a:schemeClr val="tx1"/>
                </a:solidFill>
              </a:rPr>
              <a:t>Apply Resolution Rule</a:t>
            </a:r>
            <a:r>
              <a:rPr lang="en-US" sz="2400" dirty="0">
                <a:solidFill>
                  <a:schemeClr val="tx1"/>
                </a:solidFill>
              </a:rPr>
              <a:t>: Use unification and the resolution rule to derive new clauses by resolving pairs of clauses that contain complementary literals.</a:t>
            </a:r>
          </a:p>
          <a:p>
            <a:pPr algn="just">
              <a:buFont typeface="+mj-lt"/>
              <a:buAutoNum type="arabicPeriod"/>
            </a:pPr>
            <a:r>
              <a:rPr lang="en-US" sz="2400" b="1" dirty="0">
                <a:solidFill>
                  <a:schemeClr val="tx1"/>
                </a:solidFill>
              </a:rPr>
              <a:t>Derive Contradiction</a:t>
            </a:r>
            <a:r>
              <a:rPr lang="en-US" sz="2400" dirty="0">
                <a:solidFill>
                  <a:schemeClr val="tx1"/>
                </a:solidFill>
              </a:rPr>
              <a:t>: If we can derive the empty clause, this indicates that the negation of the goal led to a contradiction, meaning the original statement must be true.</a:t>
            </a:r>
          </a:p>
          <a:p>
            <a:pPr marL="0" indent="0">
              <a:buNone/>
            </a:pPr>
            <a:endParaRPr lang="en-IN" dirty="0"/>
          </a:p>
        </p:txBody>
      </p:sp>
    </p:spTree>
    <p:extLst>
      <p:ext uri="{BB962C8B-B14F-4D97-AF65-F5344CB8AC3E}">
        <p14:creationId xmlns:p14="http://schemas.microsoft.com/office/powerpoint/2010/main" val="359889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A0C085-F138-10F4-313E-F63435657E0E}"/>
              </a:ext>
            </a:extLst>
          </p:cNvPr>
          <p:cNvSpPr>
            <a:spLocks noGrp="1"/>
          </p:cNvSpPr>
          <p:nvPr>
            <p:ph type="sldNum" sz="quarter" idx="14"/>
          </p:nvPr>
        </p:nvSpPr>
        <p:spPr/>
        <p:txBody>
          <a:bodyPr/>
          <a:lstStyle/>
          <a:p>
            <a:fld id="{45A3C14A-F937-4231-B6F1-40B429FAFB2F}" type="slidenum">
              <a:rPr lang="en-NZ" smtClean="0"/>
              <a:pPr/>
              <a:t>101</a:t>
            </a:fld>
            <a:endParaRPr lang="en-NZ" dirty="0"/>
          </a:p>
        </p:txBody>
      </p:sp>
      <p:sp>
        <p:nvSpPr>
          <p:cNvPr id="3" name="Title 2">
            <a:extLst>
              <a:ext uri="{FF2B5EF4-FFF2-40B4-BE49-F238E27FC236}">
                <a16:creationId xmlns:a16="http://schemas.microsoft.com/office/drawing/2014/main" id="{A0CCEE8F-E726-E6FE-6AEA-740220B7E5D8}"/>
              </a:ext>
            </a:extLst>
          </p:cNvPr>
          <p:cNvSpPr>
            <a:spLocks noGrp="1"/>
          </p:cNvSpPr>
          <p:nvPr>
            <p:ph type="title"/>
          </p:nvPr>
        </p:nvSpPr>
        <p:spPr/>
        <p:txBody>
          <a:bodyPr/>
          <a:lstStyle/>
          <a:p>
            <a:r>
              <a:rPr lang="en-US" dirty="0"/>
              <a:t>Resolution-Example</a:t>
            </a:r>
            <a:endParaRPr lang="en-IN" dirty="0"/>
          </a:p>
        </p:txBody>
      </p:sp>
      <p:sp>
        <p:nvSpPr>
          <p:cNvPr id="4" name="Text Placeholder 3">
            <a:extLst>
              <a:ext uri="{FF2B5EF4-FFF2-40B4-BE49-F238E27FC236}">
                <a16:creationId xmlns:a16="http://schemas.microsoft.com/office/drawing/2014/main" id="{319D5136-E3E8-3F68-C5DD-8C263EFB2973}"/>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BEE20F50-6919-4A54-124B-076D08D20DDE}"/>
              </a:ext>
            </a:extLst>
          </p:cNvPr>
          <p:cNvPicPr>
            <a:picLocks noChangeAspect="1"/>
          </p:cNvPicPr>
          <p:nvPr/>
        </p:nvPicPr>
        <p:blipFill>
          <a:blip r:embed="rId2"/>
          <a:stretch>
            <a:fillRect/>
          </a:stretch>
        </p:blipFill>
        <p:spPr>
          <a:xfrm>
            <a:off x="834478" y="1165613"/>
            <a:ext cx="8639175" cy="1590675"/>
          </a:xfrm>
          <a:prstGeom prst="rect">
            <a:avLst/>
          </a:prstGeom>
        </p:spPr>
      </p:pic>
      <p:pic>
        <p:nvPicPr>
          <p:cNvPr id="8" name="Picture 7">
            <a:extLst>
              <a:ext uri="{FF2B5EF4-FFF2-40B4-BE49-F238E27FC236}">
                <a16:creationId xmlns:a16="http://schemas.microsoft.com/office/drawing/2014/main" id="{E079E8BB-CA42-7394-7223-401342C6A092}"/>
              </a:ext>
            </a:extLst>
          </p:cNvPr>
          <p:cNvPicPr>
            <a:picLocks noChangeAspect="1"/>
          </p:cNvPicPr>
          <p:nvPr/>
        </p:nvPicPr>
        <p:blipFill>
          <a:blip r:embed="rId3"/>
          <a:stretch>
            <a:fillRect/>
          </a:stretch>
        </p:blipFill>
        <p:spPr>
          <a:xfrm>
            <a:off x="764125" y="2754366"/>
            <a:ext cx="11353800" cy="1637673"/>
          </a:xfrm>
          <a:prstGeom prst="rect">
            <a:avLst/>
          </a:prstGeom>
        </p:spPr>
      </p:pic>
      <p:pic>
        <p:nvPicPr>
          <p:cNvPr id="10" name="Picture 9">
            <a:extLst>
              <a:ext uri="{FF2B5EF4-FFF2-40B4-BE49-F238E27FC236}">
                <a16:creationId xmlns:a16="http://schemas.microsoft.com/office/drawing/2014/main" id="{C01A3EB5-C46D-DB67-F9A1-485855B66FC7}"/>
              </a:ext>
            </a:extLst>
          </p:cNvPr>
          <p:cNvPicPr>
            <a:picLocks noChangeAspect="1"/>
          </p:cNvPicPr>
          <p:nvPr/>
        </p:nvPicPr>
        <p:blipFill>
          <a:blip r:embed="rId4"/>
          <a:stretch>
            <a:fillRect/>
          </a:stretch>
        </p:blipFill>
        <p:spPr>
          <a:xfrm>
            <a:off x="1203784" y="4352066"/>
            <a:ext cx="8934450" cy="1485900"/>
          </a:xfrm>
          <a:prstGeom prst="rect">
            <a:avLst/>
          </a:prstGeom>
        </p:spPr>
      </p:pic>
      <p:pic>
        <p:nvPicPr>
          <p:cNvPr id="12" name="Picture 11">
            <a:extLst>
              <a:ext uri="{FF2B5EF4-FFF2-40B4-BE49-F238E27FC236}">
                <a16:creationId xmlns:a16="http://schemas.microsoft.com/office/drawing/2014/main" id="{3692F0D5-B230-AA85-9114-427F0F40813F}"/>
              </a:ext>
            </a:extLst>
          </p:cNvPr>
          <p:cNvPicPr>
            <a:picLocks noChangeAspect="1"/>
          </p:cNvPicPr>
          <p:nvPr/>
        </p:nvPicPr>
        <p:blipFill>
          <a:blip r:embed="rId5"/>
          <a:stretch>
            <a:fillRect/>
          </a:stretch>
        </p:blipFill>
        <p:spPr>
          <a:xfrm>
            <a:off x="834478" y="5894071"/>
            <a:ext cx="10553700" cy="1847850"/>
          </a:xfrm>
          <a:prstGeom prst="rect">
            <a:avLst/>
          </a:prstGeom>
        </p:spPr>
      </p:pic>
      <p:pic>
        <p:nvPicPr>
          <p:cNvPr id="14" name="Picture 13">
            <a:extLst>
              <a:ext uri="{FF2B5EF4-FFF2-40B4-BE49-F238E27FC236}">
                <a16:creationId xmlns:a16="http://schemas.microsoft.com/office/drawing/2014/main" id="{2858CB96-7994-3003-1DAC-4F15B5E7F53C}"/>
              </a:ext>
            </a:extLst>
          </p:cNvPr>
          <p:cNvPicPr>
            <a:picLocks noChangeAspect="1"/>
          </p:cNvPicPr>
          <p:nvPr/>
        </p:nvPicPr>
        <p:blipFill>
          <a:blip r:embed="rId6"/>
          <a:stretch>
            <a:fillRect/>
          </a:stretch>
        </p:blipFill>
        <p:spPr>
          <a:xfrm>
            <a:off x="2967814" y="7635689"/>
            <a:ext cx="7200900" cy="428625"/>
          </a:xfrm>
          <a:prstGeom prst="rect">
            <a:avLst/>
          </a:prstGeom>
        </p:spPr>
      </p:pic>
    </p:spTree>
    <p:extLst>
      <p:ext uri="{BB962C8B-B14F-4D97-AF65-F5344CB8AC3E}">
        <p14:creationId xmlns:p14="http://schemas.microsoft.com/office/powerpoint/2010/main" val="95208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5973B-55AD-E85D-3DB7-58B34E0B4C11}"/>
              </a:ext>
            </a:extLst>
          </p:cNvPr>
          <p:cNvSpPr>
            <a:spLocks noGrp="1"/>
          </p:cNvSpPr>
          <p:nvPr>
            <p:ph type="sldNum" sz="quarter" idx="14"/>
          </p:nvPr>
        </p:nvSpPr>
        <p:spPr/>
        <p:txBody>
          <a:bodyPr/>
          <a:lstStyle/>
          <a:p>
            <a:fld id="{45A3C14A-F937-4231-B6F1-40B429FAFB2F}" type="slidenum">
              <a:rPr lang="en-NZ" smtClean="0"/>
              <a:pPr/>
              <a:t>102</a:t>
            </a:fld>
            <a:endParaRPr lang="en-NZ" dirty="0"/>
          </a:p>
        </p:txBody>
      </p:sp>
      <p:sp>
        <p:nvSpPr>
          <p:cNvPr id="3" name="Title 2">
            <a:extLst>
              <a:ext uri="{FF2B5EF4-FFF2-40B4-BE49-F238E27FC236}">
                <a16:creationId xmlns:a16="http://schemas.microsoft.com/office/drawing/2014/main" id="{58531EA8-653C-E744-3EF7-810F7D6CB0DB}"/>
              </a:ext>
            </a:extLst>
          </p:cNvPr>
          <p:cNvSpPr>
            <a:spLocks noGrp="1"/>
          </p:cNvSpPr>
          <p:nvPr>
            <p:ph type="title"/>
          </p:nvPr>
        </p:nvSpPr>
        <p:spPr/>
        <p:txBody>
          <a:bodyPr/>
          <a:lstStyle/>
          <a:p>
            <a:r>
              <a:rPr lang="en-US" dirty="0"/>
              <a:t>Example Resolution:</a:t>
            </a:r>
            <a:br>
              <a:rPr lang="en-IN" dirty="0"/>
            </a:br>
            <a:endParaRPr lang="en-IN" dirty="0"/>
          </a:p>
        </p:txBody>
      </p:sp>
      <p:sp>
        <p:nvSpPr>
          <p:cNvPr id="4" name="Text Placeholder 3">
            <a:extLst>
              <a:ext uri="{FF2B5EF4-FFF2-40B4-BE49-F238E27FC236}">
                <a16:creationId xmlns:a16="http://schemas.microsoft.com/office/drawing/2014/main" id="{9CE8BBA3-134C-AD47-AD67-17F295E3A395}"/>
              </a:ext>
            </a:extLst>
          </p:cNvPr>
          <p:cNvSpPr>
            <a:spLocks noGrp="1"/>
          </p:cNvSpPr>
          <p:nvPr>
            <p:ph type="body" sz="quarter" idx="17"/>
          </p:nvPr>
        </p:nvSpPr>
        <p:spPr/>
        <p:txBody>
          <a:bodyPr/>
          <a:lstStyle/>
          <a:p>
            <a:pPr marL="0" indent="0">
              <a:buNone/>
            </a:pPr>
            <a:endParaRPr lang="en-IN" dirty="0"/>
          </a:p>
        </p:txBody>
      </p:sp>
      <p:pic>
        <p:nvPicPr>
          <p:cNvPr id="6" name="Picture 5">
            <a:extLst>
              <a:ext uri="{FF2B5EF4-FFF2-40B4-BE49-F238E27FC236}">
                <a16:creationId xmlns:a16="http://schemas.microsoft.com/office/drawing/2014/main" id="{5C6AFCAA-C022-0325-B60F-A7E176DCA983}"/>
              </a:ext>
            </a:extLst>
          </p:cNvPr>
          <p:cNvPicPr>
            <a:picLocks noChangeAspect="1"/>
          </p:cNvPicPr>
          <p:nvPr/>
        </p:nvPicPr>
        <p:blipFill>
          <a:blip r:embed="rId2"/>
          <a:stretch>
            <a:fillRect/>
          </a:stretch>
        </p:blipFill>
        <p:spPr>
          <a:xfrm>
            <a:off x="274323" y="911513"/>
            <a:ext cx="7759811" cy="3832358"/>
          </a:xfrm>
          <a:prstGeom prst="rect">
            <a:avLst/>
          </a:prstGeom>
        </p:spPr>
      </p:pic>
      <p:pic>
        <p:nvPicPr>
          <p:cNvPr id="8" name="Picture 7">
            <a:extLst>
              <a:ext uri="{FF2B5EF4-FFF2-40B4-BE49-F238E27FC236}">
                <a16:creationId xmlns:a16="http://schemas.microsoft.com/office/drawing/2014/main" id="{23F86F6F-37C9-5DB6-84F5-C16AC4BF29EA}"/>
              </a:ext>
            </a:extLst>
          </p:cNvPr>
          <p:cNvPicPr>
            <a:picLocks noChangeAspect="1"/>
          </p:cNvPicPr>
          <p:nvPr/>
        </p:nvPicPr>
        <p:blipFill>
          <a:blip r:embed="rId3"/>
          <a:stretch>
            <a:fillRect/>
          </a:stretch>
        </p:blipFill>
        <p:spPr>
          <a:xfrm>
            <a:off x="685800" y="4778161"/>
            <a:ext cx="5686425" cy="1038225"/>
          </a:xfrm>
          <a:prstGeom prst="rect">
            <a:avLst/>
          </a:prstGeom>
        </p:spPr>
      </p:pic>
      <p:pic>
        <p:nvPicPr>
          <p:cNvPr id="10" name="Picture 9">
            <a:extLst>
              <a:ext uri="{FF2B5EF4-FFF2-40B4-BE49-F238E27FC236}">
                <a16:creationId xmlns:a16="http://schemas.microsoft.com/office/drawing/2014/main" id="{BC7C1265-04C2-1E51-2F66-0C1E7FE10402}"/>
              </a:ext>
            </a:extLst>
          </p:cNvPr>
          <p:cNvPicPr>
            <a:picLocks noChangeAspect="1"/>
          </p:cNvPicPr>
          <p:nvPr/>
        </p:nvPicPr>
        <p:blipFill>
          <a:blip r:embed="rId4"/>
          <a:stretch>
            <a:fillRect/>
          </a:stretch>
        </p:blipFill>
        <p:spPr>
          <a:xfrm>
            <a:off x="7848600" y="304800"/>
            <a:ext cx="6296025" cy="2619375"/>
          </a:xfrm>
          <a:prstGeom prst="rect">
            <a:avLst/>
          </a:prstGeom>
        </p:spPr>
      </p:pic>
      <p:pic>
        <p:nvPicPr>
          <p:cNvPr id="12" name="Picture 11">
            <a:extLst>
              <a:ext uri="{FF2B5EF4-FFF2-40B4-BE49-F238E27FC236}">
                <a16:creationId xmlns:a16="http://schemas.microsoft.com/office/drawing/2014/main" id="{16E7C3AD-71A9-591C-F63A-5CB6A713F93C}"/>
              </a:ext>
            </a:extLst>
          </p:cNvPr>
          <p:cNvPicPr>
            <a:picLocks noChangeAspect="1"/>
          </p:cNvPicPr>
          <p:nvPr/>
        </p:nvPicPr>
        <p:blipFill>
          <a:blip r:embed="rId5"/>
          <a:stretch>
            <a:fillRect/>
          </a:stretch>
        </p:blipFill>
        <p:spPr>
          <a:xfrm>
            <a:off x="7637520" y="2924175"/>
            <a:ext cx="6972300" cy="1495425"/>
          </a:xfrm>
          <a:prstGeom prst="rect">
            <a:avLst/>
          </a:prstGeom>
        </p:spPr>
      </p:pic>
      <p:pic>
        <p:nvPicPr>
          <p:cNvPr id="14" name="Picture 13">
            <a:extLst>
              <a:ext uri="{FF2B5EF4-FFF2-40B4-BE49-F238E27FC236}">
                <a16:creationId xmlns:a16="http://schemas.microsoft.com/office/drawing/2014/main" id="{470FD912-B712-446A-9187-024FC11F2CB1}"/>
              </a:ext>
            </a:extLst>
          </p:cNvPr>
          <p:cNvPicPr>
            <a:picLocks noChangeAspect="1"/>
          </p:cNvPicPr>
          <p:nvPr/>
        </p:nvPicPr>
        <p:blipFill>
          <a:blip r:embed="rId6"/>
          <a:stretch>
            <a:fillRect/>
          </a:stretch>
        </p:blipFill>
        <p:spPr>
          <a:xfrm>
            <a:off x="6929502" y="4419600"/>
            <a:ext cx="7680318" cy="2943646"/>
          </a:xfrm>
          <a:prstGeom prst="rect">
            <a:avLst/>
          </a:prstGeom>
        </p:spPr>
      </p:pic>
    </p:spTree>
    <p:extLst>
      <p:ext uri="{BB962C8B-B14F-4D97-AF65-F5344CB8AC3E}">
        <p14:creationId xmlns:p14="http://schemas.microsoft.com/office/powerpoint/2010/main" val="134196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012B9F-ED6D-D383-4323-3015E2C1782A}"/>
              </a:ext>
            </a:extLst>
          </p:cNvPr>
          <p:cNvSpPr>
            <a:spLocks noGrp="1"/>
          </p:cNvSpPr>
          <p:nvPr>
            <p:ph type="sldNum" sz="quarter" idx="14"/>
          </p:nvPr>
        </p:nvSpPr>
        <p:spPr/>
        <p:txBody>
          <a:bodyPr/>
          <a:lstStyle/>
          <a:p>
            <a:fld id="{45A3C14A-F937-4231-B6F1-40B429FAFB2F}" type="slidenum">
              <a:rPr lang="en-NZ" smtClean="0"/>
              <a:pPr/>
              <a:t>103</a:t>
            </a:fld>
            <a:endParaRPr lang="en-NZ" dirty="0"/>
          </a:p>
        </p:txBody>
      </p:sp>
      <p:sp>
        <p:nvSpPr>
          <p:cNvPr id="3" name="Title 2">
            <a:extLst>
              <a:ext uri="{FF2B5EF4-FFF2-40B4-BE49-F238E27FC236}">
                <a16:creationId xmlns:a16="http://schemas.microsoft.com/office/drawing/2014/main" id="{F86C7E6A-8536-CAC1-2BDE-D20A6E30DDDA}"/>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FB13CA43-1778-2D96-1DB4-4C990AA86F7F}"/>
              </a:ext>
            </a:extLst>
          </p:cNvPr>
          <p:cNvSpPr>
            <a:spLocks noGrp="1"/>
          </p:cNvSpPr>
          <p:nvPr>
            <p:ph type="body" sz="quarter" idx="17"/>
          </p:nvPr>
        </p:nvSpPr>
        <p:spPr/>
        <p:txBody>
          <a:bodyPr/>
          <a:lstStyle/>
          <a:p>
            <a:pPr marL="0" indent="0">
              <a:buNone/>
            </a:pPr>
            <a:r>
              <a:rPr lang="en-US" dirty="0">
                <a:solidFill>
                  <a:srgbClr val="0000FF"/>
                </a:solidFill>
              </a:rPr>
              <a:t>The expressiveness of First-Order Logic</a:t>
            </a:r>
          </a:p>
          <a:p>
            <a:pPr marL="0" indent="0">
              <a:buNone/>
            </a:pPr>
            <a:r>
              <a:rPr lang="en-US" sz="2400" dirty="0">
                <a:solidFill>
                  <a:schemeClr val="tx1"/>
                </a:solidFill>
              </a:rPr>
              <a:t>FOL is significantly more powerful than propositional logic because it can represent:</a:t>
            </a:r>
          </a:p>
          <a:p>
            <a:pPr marL="342900" indent="-342900">
              <a:buFont typeface="Arial" panose="020B0604020202020204" pitchFamily="34" charset="0"/>
              <a:buChar char="•"/>
            </a:pPr>
            <a:r>
              <a:rPr lang="en-US" sz="2400" dirty="0">
                <a:solidFill>
                  <a:schemeClr val="tx1"/>
                </a:solidFill>
              </a:rPr>
              <a:t>    Relationships between objects.</a:t>
            </a:r>
          </a:p>
          <a:p>
            <a:pPr marL="0" indent="0">
              <a:buNone/>
            </a:pPr>
            <a:r>
              <a:rPr lang="en-US" sz="2400" dirty="0">
                <a:solidFill>
                  <a:schemeClr val="tx1"/>
                </a:solidFill>
              </a:rPr>
              <a:t>        Example: Parent(John, Mary) (John is the parent of Mary).</a:t>
            </a:r>
          </a:p>
          <a:p>
            <a:pPr marL="342900" indent="-342900">
              <a:buFont typeface="Arial" panose="020B0604020202020204" pitchFamily="34" charset="0"/>
              <a:buChar char="•"/>
            </a:pPr>
            <a:r>
              <a:rPr lang="en-US" sz="2400" dirty="0">
                <a:solidFill>
                  <a:schemeClr val="tx1"/>
                </a:solidFill>
              </a:rPr>
              <a:t>    Quantification over objects.</a:t>
            </a:r>
          </a:p>
          <a:p>
            <a:pPr marL="0" indent="0">
              <a:buNone/>
            </a:pPr>
            <a:r>
              <a:rPr lang="en-US" sz="2400" dirty="0">
                <a:solidFill>
                  <a:schemeClr val="tx1"/>
                </a:solidFill>
              </a:rPr>
              <a:t>        Example: ∀x Loves(x, </a:t>
            </a:r>
            <a:r>
              <a:rPr lang="en-US" sz="2400" dirty="0" err="1">
                <a:solidFill>
                  <a:schemeClr val="tx1"/>
                </a:solidFill>
              </a:rPr>
              <a:t>IceCream</a:t>
            </a:r>
            <a:r>
              <a:rPr lang="en-US" sz="2400" dirty="0">
                <a:solidFill>
                  <a:schemeClr val="tx1"/>
                </a:solidFill>
              </a:rPr>
              <a:t>) (Everyone loves ice cream).</a:t>
            </a:r>
          </a:p>
          <a:p>
            <a:pPr marL="0" indent="0">
              <a:buNone/>
            </a:pPr>
            <a:r>
              <a:rPr lang="en-US" sz="2400" dirty="0">
                <a:solidFill>
                  <a:schemeClr val="tx1"/>
                </a:solidFill>
              </a:rPr>
              <a:t>In contrast, propositional logic can only handle simple true/false statements without the ability to express detailed relationships or general rules involving quantification.</a:t>
            </a:r>
            <a:endParaRPr lang="en-IN" sz="2400" dirty="0">
              <a:solidFill>
                <a:schemeClr val="tx1"/>
              </a:solidFill>
            </a:endParaRPr>
          </a:p>
        </p:txBody>
      </p:sp>
    </p:spTree>
    <p:extLst>
      <p:ext uri="{BB962C8B-B14F-4D97-AF65-F5344CB8AC3E}">
        <p14:creationId xmlns:p14="http://schemas.microsoft.com/office/powerpoint/2010/main" val="295261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30E458-3E22-67CD-8141-9C5679AB0B90}"/>
              </a:ext>
            </a:extLst>
          </p:cNvPr>
          <p:cNvSpPr>
            <a:spLocks noGrp="1"/>
          </p:cNvSpPr>
          <p:nvPr>
            <p:ph type="sldNum" sz="quarter" idx="14"/>
          </p:nvPr>
        </p:nvSpPr>
        <p:spPr/>
        <p:txBody>
          <a:bodyPr/>
          <a:lstStyle/>
          <a:p>
            <a:fld id="{45A3C14A-F937-4231-B6F1-40B429FAFB2F}" type="slidenum">
              <a:rPr lang="en-NZ" smtClean="0"/>
              <a:pPr/>
              <a:t>104</a:t>
            </a:fld>
            <a:endParaRPr lang="en-NZ" dirty="0"/>
          </a:p>
        </p:txBody>
      </p:sp>
      <p:sp>
        <p:nvSpPr>
          <p:cNvPr id="3" name="Title 2">
            <a:extLst>
              <a:ext uri="{FF2B5EF4-FFF2-40B4-BE49-F238E27FC236}">
                <a16:creationId xmlns:a16="http://schemas.microsoft.com/office/drawing/2014/main" id="{5BA7BDBB-EDB9-0DC5-FD44-E83F8DD2E7F7}"/>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F9EB3AE2-73AD-49C1-4735-A64C06758B0E}"/>
              </a:ext>
            </a:extLst>
          </p:cNvPr>
          <p:cNvSpPr>
            <a:spLocks noGrp="1"/>
          </p:cNvSpPr>
          <p:nvPr>
            <p:ph type="body" sz="quarter" idx="17"/>
          </p:nvPr>
        </p:nvSpPr>
        <p:spPr/>
        <p:txBody>
          <a:bodyPr/>
          <a:lstStyle/>
          <a:p>
            <a:pPr>
              <a:buFont typeface="Arial" panose="020B0604020202020204" pitchFamily="34" charset="0"/>
              <a:buChar char="•"/>
            </a:pPr>
            <a:r>
              <a:rPr lang="en-US" b="1" dirty="0"/>
              <a:t>FOL Example:</a:t>
            </a:r>
          </a:p>
          <a:p>
            <a:pPr>
              <a:buFont typeface="Arial" panose="020B0604020202020204" pitchFamily="34" charset="0"/>
              <a:buChar char="•"/>
            </a:pPr>
            <a:r>
              <a:rPr lang="en-US" b="1" dirty="0"/>
              <a:t>Knowledge Base</a:t>
            </a:r>
            <a:r>
              <a:rPr lang="en-US" dirty="0"/>
              <a:t>: A set of statements in FOL about the world.</a:t>
            </a:r>
          </a:p>
          <a:p>
            <a:pPr marL="742950" lvl="1" indent="-285750">
              <a:buFont typeface="Arial" panose="020B0604020202020204" pitchFamily="34" charset="0"/>
              <a:buChar char="•"/>
            </a:pPr>
            <a:r>
              <a:rPr lang="en-US" dirty="0"/>
              <a:t>Example: 1</a:t>
            </a:r>
          </a:p>
          <a:p>
            <a:pPr marL="1143000" lvl="2" indent="-228600">
              <a:buFont typeface="Arial" panose="020B0604020202020204" pitchFamily="34" charset="0"/>
              <a:buChar char="•"/>
            </a:pPr>
            <a:r>
              <a:rPr lang="en-US" dirty="0">
                <a:solidFill>
                  <a:schemeClr val="tx1"/>
                </a:solidFill>
              </a:rPr>
              <a:t>∀x (Student(x) → (∃y (Teacher(y) ∧ Teaches(y, x))))</a:t>
            </a:r>
            <a:br>
              <a:rPr lang="en-US" dirty="0">
                <a:solidFill>
                  <a:schemeClr val="tx1"/>
                </a:solidFill>
              </a:rPr>
            </a:br>
            <a:r>
              <a:rPr lang="en-US" dirty="0">
                <a:solidFill>
                  <a:schemeClr val="tx1"/>
                </a:solidFill>
              </a:rPr>
              <a:t>("For every student, there exists a teacher who teaches them.")</a:t>
            </a:r>
          </a:p>
          <a:p>
            <a:pPr marL="1143000" lvl="2" indent="-228600">
              <a:buFont typeface="Arial" panose="020B0604020202020204" pitchFamily="34" charset="0"/>
              <a:buChar char="•"/>
            </a:pPr>
            <a:r>
              <a:rPr lang="en-US" dirty="0">
                <a:solidFill>
                  <a:schemeClr val="tx1"/>
                </a:solidFill>
              </a:rPr>
              <a:t>∀x (Student(x) → ∃y (Teaches(y, x) ∧ Likes(x, y)))</a:t>
            </a:r>
            <a:br>
              <a:rPr lang="en-US" dirty="0">
                <a:solidFill>
                  <a:schemeClr val="tx1"/>
                </a:solidFill>
              </a:rPr>
            </a:br>
            <a:r>
              <a:rPr lang="en-US" dirty="0">
                <a:solidFill>
                  <a:schemeClr val="tx1"/>
                </a:solidFill>
              </a:rPr>
              <a:t>("Every student likes some teacher that teaches them.")</a:t>
            </a:r>
          </a:p>
          <a:p>
            <a:pPr>
              <a:buFont typeface="Arial" panose="020B0604020202020204" pitchFamily="34" charset="0"/>
              <a:buChar char="•"/>
            </a:pPr>
            <a:r>
              <a:rPr lang="en-US" dirty="0">
                <a:solidFill>
                  <a:schemeClr val="tx1"/>
                </a:solidFill>
              </a:rPr>
              <a:t>With these statements, an AI system can reason about specific students and teachers, infer new facts, and answer queries.</a:t>
            </a:r>
          </a:p>
          <a:p>
            <a:pPr marL="0" indent="0">
              <a:buNone/>
            </a:pPr>
            <a:endParaRPr lang="en-IN" dirty="0"/>
          </a:p>
        </p:txBody>
      </p:sp>
    </p:spTree>
    <p:extLst>
      <p:ext uri="{BB962C8B-B14F-4D97-AF65-F5344CB8AC3E}">
        <p14:creationId xmlns:p14="http://schemas.microsoft.com/office/powerpoint/2010/main" val="14813621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BA97D4-6C74-C02F-0C20-8B1604050797}"/>
              </a:ext>
            </a:extLst>
          </p:cNvPr>
          <p:cNvSpPr>
            <a:spLocks noGrp="1"/>
          </p:cNvSpPr>
          <p:nvPr>
            <p:ph type="sldNum" sz="quarter" idx="14"/>
          </p:nvPr>
        </p:nvSpPr>
        <p:spPr/>
        <p:txBody>
          <a:bodyPr/>
          <a:lstStyle/>
          <a:p>
            <a:fld id="{45A3C14A-F937-4231-B6F1-40B429FAFB2F}" type="slidenum">
              <a:rPr lang="en-NZ" smtClean="0"/>
              <a:pPr/>
              <a:t>105</a:t>
            </a:fld>
            <a:endParaRPr lang="en-NZ" dirty="0"/>
          </a:p>
        </p:txBody>
      </p:sp>
      <p:sp>
        <p:nvSpPr>
          <p:cNvPr id="3" name="Title 2">
            <a:extLst>
              <a:ext uri="{FF2B5EF4-FFF2-40B4-BE49-F238E27FC236}">
                <a16:creationId xmlns:a16="http://schemas.microsoft.com/office/drawing/2014/main" id="{C6A9217C-2ADC-EDEA-D045-33119E09A728}"/>
              </a:ext>
            </a:extLst>
          </p:cNvPr>
          <p:cNvSpPr>
            <a:spLocks noGrp="1"/>
          </p:cNvSpPr>
          <p:nvPr>
            <p:ph type="title"/>
          </p:nvPr>
        </p:nvSpPr>
        <p:spPr/>
        <p:txBody>
          <a:bodyPr/>
          <a:lstStyle/>
          <a:p>
            <a:endParaRPr lang="en-IN"/>
          </a:p>
        </p:txBody>
      </p:sp>
      <p:sp>
        <p:nvSpPr>
          <p:cNvPr id="5" name="Rectangle 1">
            <a:extLst>
              <a:ext uri="{FF2B5EF4-FFF2-40B4-BE49-F238E27FC236}">
                <a16:creationId xmlns:a16="http://schemas.microsoft.com/office/drawing/2014/main" id="{310E4E73-9C38-3C32-7A0E-76246DF676BA}"/>
              </a:ext>
            </a:extLst>
          </p:cNvPr>
          <p:cNvSpPr>
            <a:spLocks noGrp="1" noChangeArrowheads="1"/>
          </p:cNvSpPr>
          <p:nvPr>
            <p:ph type="body" sz="quarter" idx="17"/>
          </p:nvPr>
        </p:nvSpPr>
        <p:spPr bwMode="auto">
          <a:xfrm>
            <a:off x="834481" y="2828185"/>
            <a:ext cx="1318631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chemeClr val="tx1"/>
                </a:solidFill>
                <a:effectLst/>
                <a:latin typeface="Arial" panose="020B0604020202020204" pitchFamily="34" charset="0"/>
              </a:rPr>
              <a:t>∀x (Cat(x) → Animal(x)) (“All cats are animals”).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chemeClr val="tx1"/>
                </a:solidFill>
                <a:effectLst/>
                <a:latin typeface="Arial" panose="020B0604020202020204" pitchFamily="34" charset="0"/>
              </a:rPr>
              <a:t>∀x (Animal(x) → Breathes(x)) (“All animals breathe”).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chemeClr val="tx1"/>
                </a:solidFill>
                <a:effectLst/>
                <a:latin typeface="Arial" panose="020B0604020202020204" pitchFamily="34" charset="0"/>
              </a:rPr>
              <a:t>Cat(Garfield) (“Garfield is a cat”).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lang="en-US" altLang="en-US" sz="2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From this knowledge base, an inference engine can derive that </a:t>
            </a:r>
            <a:r>
              <a:rPr kumimoji="0" lang="en-US" altLang="en-US" sz="2400" b="0" i="0" u="none" strike="noStrike" cap="none" normalizeH="0" baseline="0" dirty="0">
                <a:ln>
                  <a:noFill/>
                </a:ln>
                <a:solidFill>
                  <a:schemeClr val="tx1"/>
                </a:solidFill>
                <a:effectLst/>
                <a:latin typeface="Arial Unicode MS"/>
              </a:rPr>
              <a:t>Garfield</a:t>
            </a:r>
            <a:r>
              <a:rPr kumimoji="0" lang="en-US" altLang="en-US" sz="2400" b="0" i="0" u="none" strike="noStrike" cap="none" normalizeH="0" baseline="0" dirty="0">
                <a:ln>
                  <a:noFill/>
                </a:ln>
                <a:solidFill>
                  <a:schemeClr val="tx1"/>
                </a:solidFill>
                <a:effectLst/>
              </a:rPr>
              <a:t> is an animal and that Garfield breathes.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120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ED9A8-2083-0EAB-31AA-C4674BE6F2EA}"/>
              </a:ext>
            </a:extLst>
          </p:cNvPr>
          <p:cNvSpPr>
            <a:spLocks noGrp="1"/>
          </p:cNvSpPr>
          <p:nvPr>
            <p:ph type="sldNum" sz="quarter" idx="14"/>
          </p:nvPr>
        </p:nvSpPr>
        <p:spPr/>
        <p:txBody>
          <a:bodyPr/>
          <a:lstStyle/>
          <a:p>
            <a:fld id="{45A3C14A-F937-4231-B6F1-40B429FAFB2F}" type="slidenum">
              <a:rPr lang="en-NZ" smtClean="0"/>
              <a:pPr/>
              <a:t>106</a:t>
            </a:fld>
            <a:endParaRPr lang="en-NZ" dirty="0"/>
          </a:p>
        </p:txBody>
      </p:sp>
      <p:sp>
        <p:nvSpPr>
          <p:cNvPr id="3" name="Title 2">
            <a:extLst>
              <a:ext uri="{FF2B5EF4-FFF2-40B4-BE49-F238E27FC236}">
                <a16:creationId xmlns:a16="http://schemas.microsoft.com/office/drawing/2014/main" id="{FC594D3C-91A5-7855-2780-D524003DFB69}"/>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55316924-9319-666F-8B77-F2B467CBB4A6}"/>
              </a:ext>
            </a:extLst>
          </p:cNvPr>
          <p:cNvSpPr>
            <a:spLocks noGrp="1"/>
          </p:cNvSpPr>
          <p:nvPr>
            <p:ph type="body" sz="quarter" idx="17"/>
          </p:nvPr>
        </p:nvSpPr>
        <p:spPr>
          <a:xfrm>
            <a:off x="457200" y="228600"/>
            <a:ext cx="14020800" cy="5181600"/>
          </a:xfrm>
        </p:spPr>
        <p:txBody>
          <a:bodyPr/>
          <a:lstStyle/>
          <a:p>
            <a:pPr marL="0" indent="0" algn="just">
              <a:buNone/>
            </a:pPr>
            <a:r>
              <a:rPr lang="en-US" sz="2400" b="1" dirty="0">
                <a:solidFill>
                  <a:schemeClr val="tx1"/>
                </a:solidFill>
              </a:rPr>
              <a:t>Limitations of First-Order Logic</a:t>
            </a:r>
          </a:p>
          <a:p>
            <a:pPr algn="just">
              <a:lnSpc>
                <a:spcPct val="100000"/>
              </a:lnSpc>
              <a:buFont typeface="Arial" panose="020B0604020202020204" pitchFamily="34" charset="0"/>
              <a:buChar char="•"/>
            </a:pPr>
            <a:r>
              <a:rPr lang="en-US" sz="2400" dirty="0">
                <a:solidFill>
                  <a:schemeClr val="tx1"/>
                </a:solidFill>
              </a:rPr>
              <a:t>Though FOL is a powerful tool for AI systems, it has certain limitations:</a:t>
            </a:r>
          </a:p>
          <a:p>
            <a:pPr algn="just">
              <a:lnSpc>
                <a:spcPct val="100000"/>
              </a:lnSpc>
              <a:buFont typeface="Arial" panose="020B0604020202020204" pitchFamily="34" charset="0"/>
              <a:buChar char="•"/>
            </a:pPr>
            <a:r>
              <a:rPr lang="en-US" sz="2400" b="1" dirty="0">
                <a:solidFill>
                  <a:schemeClr val="tx1"/>
                </a:solidFill>
              </a:rPr>
              <a:t>Undecidability</a:t>
            </a:r>
            <a:r>
              <a:rPr lang="en-US" sz="2400" dirty="0">
                <a:solidFill>
                  <a:schemeClr val="tx1"/>
                </a:solidFill>
              </a:rPr>
              <a:t>: </a:t>
            </a:r>
          </a:p>
          <a:p>
            <a:pPr lvl="1" algn="just">
              <a:lnSpc>
                <a:spcPct val="100000"/>
              </a:lnSpc>
              <a:buFont typeface="Arial" panose="020B0604020202020204" pitchFamily="34" charset="0"/>
              <a:buChar char="•"/>
            </a:pPr>
            <a:r>
              <a:rPr lang="en-US" sz="2400" dirty="0">
                <a:solidFill>
                  <a:schemeClr val="tx1"/>
                </a:solidFill>
              </a:rPr>
              <a:t>It is not always possible to algorithmically determine whether a given statement in FOL is true or false within a given knowledge base. In other words, FOL is </a:t>
            </a:r>
            <a:r>
              <a:rPr lang="en-US" sz="2400" b="1" dirty="0" err="1">
                <a:solidFill>
                  <a:schemeClr val="tx1"/>
                </a:solidFill>
              </a:rPr>
              <a:t>semidecidable</a:t>
            </a:r>
            <a:r>
              <a:rPr lang="en-US" sz="2400" dirty="0">
                <a:solidFill>
                  <a:schemeClr val="tx1"/>
                </a:solidFill>
              </a:rPr>
              <a:t>: if a statement is true, an algorithm can prove it, but if it is false, the algorithm might run forever.</a:t>
            </a:r>
          </a:p>
          <a:p>
            <a:pPr algn="just">
              <a:lnSpc>
                <a:spcPct val="100000"/>
              </a:lnSpc>
              <a:buFont typeface="Arial" panose="020B0604020202020204" pitchFamily="34" charset="0"/>
              <a:buChar char="•"/>
            </a:pPr>
            <a:r>
              <a:rPr lang="en-US" sz="2400" b="1" dirty="0">
                <a:solidFill>
                  <a:schemeClr val="tx1"/>
                </a:solidFill>
              </a:rPr>
              <a:t>Expressive, but Not Always Practical</a:t>
            </a:r>
            <a:r>
              <a:rPr lang="en-US" sz="2400" dirty="0">
                <a:solidFill>
                  <a:schemeClr val="tx1"/>
                </a:solidFill>
              </a:rPr>
              <a:t>: </a:t>
            </a:r>
          </a:p>
          <a:p>
            <a:pPr lvl="1" algn="just">
              <a:lnSpc>
                <a:spcPct val="100000"/>
              </a:lnSpc>
              <a:buFont typeface="Arial" panose="020B0604020202020204" pitchFamily="34" charset="0"/>
              <a:buChar char="•"/>
            </a:pPr>
            <a:r>
              <a:rPr lang="en-US" sz="2400" dirty="0">
                <a:solidFill>
                  <a:schemeClr val="tx1"/>
                </a:solidFill>
              </a:rPr>
              <a:t>FOL is more expressive than propositional logic, but the more expressive a system, the more computationally expensive it becomes. For large and complex domains, reasoning in FOL can become computationally intractable.</a:t>
            </a:r>
          </a:p>
          <a:p>
            <a:pPr algn="just">
              <a:lnSpc>
                <a:spcPct val="100000"/>
              </a:lnSpc>
              <a:buFont typeface="Arial" panose="020B0604020202020204" pitchFamily="34" charset="0"/>
              <a:buChar char="•"/>
            </a:pPr>
            <a:r>
              <a:rPr lang="en-US" sz="2400" b="1" dirty="0">
                <a:solidFill>
                  <a:schemeClr val="tx1"/>
                </a:solidFill>
              </a:rPr>
              <a:t>Closed-World Assumption</a:t>
            </a:r>
            <a:r>
              <a:rPr lang="en-US" sz="2400" dirty="0">
                <a:solidFill>
                  <a:schemeClr val="tx1"/>
                </a:solidFill>
              </a:rPr>
              <a:t>: </a:t>
            </a:r>
          </a:p>
          <a:p>
            <a:pPr lvl="1" algn="just">
              <a:lnSpc>
                <a:spcPct val="100000"/>
              </a:lnSpc>
              <a:buFont typeface="Arial" panose="020B0604020202020204" pitchFamily="34" charset="0"/>
              <a:buChar char="•"/>
            </a:pPr>
            <a:r>
              <a:rPr lang="en-US" sz="2400" dirty="0">
                <a:solidFill>
                  <a:schemeClr val="tx1"/>
                </a:solidFill>
              </a:rPr>
              <a:t>Many systems using FOL operate under the </a:t>
            </a:r>
            <a:r>
              <a:rPr lang="en-US" sz="2400" b="1" dirty="0">
                <a:solidFill>
                  <a:schemeClr val="tx1"/>
                </a:solidFill>
              </a:rPr>
              <a:t>closed-world assumption</a:t>
            </a:r>
            <a:r>
              <a:rPr lang="en-US" sz="2400" dirty="0">
                <a:solidFill>
                  <a:schemeClr val="tx1"/>
                </a:solidFill>
              </a:rPr>
              <a:t>, meaning they </a:t>
            </a:r>
            <a:r>
              <a:rPr lang="en-US" sz="2400" dirty="0">
                <a:solidFill>
                  <a:srgbClr val="FF0000"/>
                </a:solidFill>
              </a:rPr>
              <a:t>assume that anything not explicitly stated to be true is false</a:t>
            </a:r>
            <a:r>
              <a:rPr lang="en-US" sz="2400" dirty="0">
                <a:solidFill>
                  <a:schemeClr val="tx1"/>
                </a:solidFill>
              </a:rPr>
              <a:t>. In contrast, in many real-world situations, the </a:t>
            </a:r>
            <a:r>
              <a:rPr lang="en-US" sz="2400" b="1" dirty="0">
                <a:solidFill>
                  <a:schemeClr val="tx1"/>
                </a:solidFill>
              </a:rPr>
              <a:t>open-world assumption</a:t>
            </a:r>
            <a:r>
              <a:rPr lang="en-US" sz="2400" dirty="0">
                <a:solidFill>
                  <a:schemeClr val="tx1"/>
                </a:solidFill>
              </a:rPr>
              <a:t> holds, meaning that a fact could be true even if it’s not stated in the knowledge base.</a:t>
            </a:r>
          </a:p>
          <a:p>
            <a:pPr marL="0" indent="0">
              <a:buNone/>
            </a:pPr>
            <a:endParaRPr lang="en-IN" dirty="0"/>
          </a:p>
        </p:txBody>
      </p:sp>
    </p:spTree>
    <p:extLst>
      <p:ext uri="{BB962C8B-B14F-4D97-AF65-F5344CB8AC3E}">
        <p14:creationId xmlns:p14="http://schemas.microsoft.com/office/powerpoint/2010/main" val="397626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20224E-39FF-1CC8-8C32-1B5924247AB0}"/>
              </a:ext>
            </a:extLst>
          </p:cNvPr>
          <p:cNvSpPr>
            <a:spLocks noGrp="1"/>
          </p:cNvSpPr>
          <p:nvPr>
            <p:ph type="sldNum" sz="quarter" idx="14"/>
          </p:nvPr>
        </p:nvSpPr>
        <p:spPr/>
        <p:txBody>
          <a:bodyPr/>
          <a:lstStyle/>
          <a:p>
            <a:fld id="{45A3C14A-F937-4231-B6F1-40B429FAFB2F}" type="slidenum">
              <a:rPr lang="en-NZ" smtClean="0"/>
              <a:pPr/>
              <a:t>107</a:t>
            </a:fld>
            <a:endParaRPr lang="en-NZ" dirty="0"/>
          </a:p>
        </p:txBody>
      </p:sp>
      <p:sp>
        <p:nvSpPr>
          <p:cNvPr id="3" name="Title 2">
            <a:extLst>
              <a:ext uri="{FF2B5EF4-FFF2-40B4-BE49-F238E27FC236}">
                <a16:creationId xmlns:a16="http://schemas.microsoft.com/office/drawing/2014/main" id="{1B74335C-5A62-2BFC-6B38-130190F1FA93}"/>
              </a:ext>
            </a:extLst>
          </p:cNvPr>
          <p:cNvSpPr>
            <a:spLocks noGrp="1"/>
          </p:cNvSpPr>
          <p:nvPr>
            <p:ph type="title"/>
          </p:nvPr>
        </p:nvSpPr>
        <p:spPr>
          <a:xfrm>
            <a:off x="823048" y="183786"/>
            <a:ext cx="7454312" cy="1005842"/>
          </a:xfrm>
        </p:spPr>
        <p:txBody>
          <a:bodyPr/>
          <a:lstStyle/>
          <a:p>
            <a:r>
              <a:rPr lang="en-US" dirty="0">
                <a:solidFill>
                  <a:srgbClr val="C00000"/>
                </a:solidFill>
              </a:rPr>
              <a:t>Forward chaining</a:t>
            </a:r>
            <a:endParaRPr lang="en-IN" dirty="0">
              <a:solidFill>
                <a:srgbClr val="C00000"/>
              </a:solidFill>
            </a:endParaRPr>
          </a:p>
        </p:txBody>
      </p:sp>
      <p:sp>
        <p:nvSpPr>
          <p:cNvPr id="4" name="Text Placeholder 3">
            <a:extLst>
              <a:ext uri="{FF2B5EF4-FFF2-40B4-BE49-F238E27FC236}">
                <a16:creationId xmlns:a16="http://schemas.microsoft.com/office/drawing/2014/main" id="{C784ED16-85DC-4147-FE0B-C1FF7E81BA7F}"/>
              </a:ext>
            </a:extLst>
          </p:cNvPr>
          <p:cNvSpPr>
            <a:spLocks noGrp="1"/>
          </p:cNvSpPr>
          <p:nvPr>
            <p:ph type="body" sz="quarter" idx="17"/>
          </p:nvPr>
        </p:nvSpPr>
        <p:spPr/>
        <p:txBody>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a:p>
            <a:pPr marL="0" indent="0">
              <a:buNone/>
            </a:pPr>
            <a:r>
              <a:rPr lang="en-IN" dirty="0"/>
              <a:t>Example: </a:t>
            </a:r>
          </a:p>
        </p:txBody>
      </p:sp>
      <p:pic>
        <p:nvPicPr>
          <p:cNvPr id="7" name="Picture 6">
            <a:extLst>
              <a:ext uri="{FF2B5EF4-FFF2-40B4-BE49-F238E27FC236}">
                <a16:creationId xmlns:a16="http://schemas.microsoft.com/office/drawing/2014/main" id="{F7ABA3D7-C6C4-EEB3-B143-90AECD92F6D1}"/>
              </a:ext>
            </a:extLst>
          </p:cNvPr>
          <p:cNvPicPr>
            <a:picLocks noChangeAspect="1"/>
          </p:cNvPicPr>
          <p:nvPr/>
        </p:nvPicPr>
        <p:blipFill>
          <a:blip r:embed="rId2"/>
          <a:stretch>
            <a:fillRect/>
          </a:stretch>
        </p:blipFill>
        <p:spPr>
          <a:xfrm>
            <a:off x="457200" y="931974"/>
            <a:ext cx="12877800" cy="1629944"/>
          </a:xfrm>
          <a:prstGeom prst="rect">
            <a:avLst/>
          </a:prstGeom>
        </p:spPr>
      </p:pic>
      <p:pic>
        <p:nvPicPr>
          <p:cNvPr id="9" name="Picture 8">
            <a:extLst>
              <a:ext uri="{FF2B5EF4-FFF2-40B4-BE49-F238E27FC236}">
                <a16:creationId xmlns:a16="http://schemas.microsoft.com/office/drawing/2014/main" id="{21E3E071-5CB2-457B-1FFD-597162A9B59B}"/>
              </a:ext>
            </a:extLst>
          </p:cNvPr>
          <p:cNvPicPr>
            <a:picLocks noChangeAspect="1"/>
          </p:cNvPicPr>
          <p:nvPr/>
        </p:nvPicPr>
        <p:blipFill>
          <a:blip r:embed="rId3"/>
          <a:stretch>
            <a:fillRect/>
          </a:stretch>
        </p:blipFill>
        <p:spPr>
          <a:xfrm>
            <a:off x="476250" y="2538888"/>
            <a:ext cx="12961441" cy="1542436"/>
          </a:xfrm>
          <a:prstGeom prst="rect">
            <a:avLst/>
          </a:prstGeom>
        </p:spPr>
      </p:pic>
      <p:pic>
        <p:nvPicPr>
          <p:cNvPr id="11" name="Picture 10">
            <a:extLst>
              <a:ext uri="{FF2B5EF4-FFF2-40B4-BE49-F238E27FC236}">
                <a16:creationId xmlns:a16="http://schemas.microsoft.com/office/drawing/2014/main" id="{A2720532-E61D-AAF5-DD0A-5B7BB4DC8CD4}"/>
              </a:ext>
            </a:extLst>
          </p:cNvPr>
          <p:cNvPicPr>
            <a:picLocks noChangeAspect="1"/>
          </p:cNvPicPr>
          <p:nvPr/>
        </p:nvPicPr>
        <p:blipFill>
          <a:blip r:embed="rId4"/>
          <a:stretch>
            <a:fillRect/>
          </a:stretch>
        </p:blipFill>
        <p:spPr>
          <a:xfrm>
            <a:off x="3962400" y="3810000"/>
            <a:ext cx="3762375" cy="1352550"/>
          </a:xfrm>
          <a:prstGeom prst="rect">
            <a:avLst/>
          </a:prstGeom>
        </p:spPr>
      </p:pic>
      <p:pic>
        <p:nvPicPr>
          <p:cNvPr id="13" name="Picture 12">
            <a:extLst>
              <a:ext uri="{FF2B5EF4-FFF2-40B4-BE49-F238E27FC236}">
                <a16:creationId xmlns:a16="http://schemas.microsoft.com/office/drawing/2014/main" id="{C7A0A3C1-4C79-9B80-38A2-1A8CE9E808B8}"/>
              </a:ext>
            </a:extLst>
          </p:cNvPr>
          <p:cNvPicPr>
            <a:picLocks noChangeAspect="1"/>
          </p:cNvPicPr>
          <p:nvPr/>
        </p:nvPicPr>
        <p:blipFill>
          <a:blip r:embed="rId5"/>
          <a:stretch>
            <a:fillRect/>
          </a:stretch>
        </p:blipFill>
        <p:spPr>
          <a:xfrm>
            <a:off x="1219200" y="5300933"/>
            <a:ext cx="9496425" cy="1866900"/>
          </a:xfrm>
          <a:prstGeom prst="rect">
            <a:avLst/>
          </a:prstGeom>
        </p:spPr>
      </p:pic>
      <p:pic>
        <p:nvPicPr>
          <p:cNvPr id="15" name="Picture 14">
            <a:extLst>
              <a:ext uri="{FF2B5EF4-FFF2-40B4-BE49-F238E27FC236}">
                <a16:creationId xmlns:a16="http://schemas.microsoft.com/office/drawing/2014/main" id="{C1EA0F46-562D-A094-A0C6-547971EDC555}"/>
              </a:ext>
            </a:extLst>
          </p:cNvPr>
          <p:cNvPicPr>
            <a:picLocks noChangeAspect="1"/>
          </p:cNvPicPr>
          <p:nvPr/>
        </p:nvPicPr>
        <p:blipFill>
          <a:blip r:embed="rId6"/>
          <a:stretch>
            <a:fillRect/>
          </a:stretch>
        </p:blipFill>
        <p:spPr>
          <a:xfrm>
            <a:off x="1539331" y="7155496"/>
            <a:ext cx="11795669" cy="890317"/>
          </a:xfrm>
          <a:prstGeom prst="rect">
            <a:avLst/>
          </a:prstGeom>
        </p:spPr>
      </p:pic>
    </p:spTree>
    <p:extLst>
      <p:ext uri="{BB962C8B-B14F-4D97-AF65-F5344CB8AC3E}">
        <p14:creationId xmlns:p14="http://schemas.microsoft.com/office/powerpoint/2010/main" val="112472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29BD38-0EC8-AC37-3ED7-14F5A5B54457}"/>
              </a:ext>
            </a:extLst>
          </p:cNvPr>
          <p:cNvSpPr>
            <a:spLocks noGrp="1"/>
          </p:cNvSpPr>
          <p:nvPr>
            <p:ph type="sldNum" sz="quarter" idx="14"/>
          </p:nvPr>
        </p:nvSpPr>
        <p:spPr/>
        <p:txBody>
          <a:bodyPr/>
          <a:lstStyle/>
          <a:p>
            <a:fld id="{45A3C14A-F937-4231-B6F1-40B429FAFB2F}" type="slidenum">
              <a:rPr lang="en-NZ" smtClean="0"/>
              <a:pPr/>
              <a:t>108</a:t>
            </a:fld>
            <a:endParaRPr lang="en-NZ" dirty="0"/>
          </a:p>
        </p:txBody>
      </p:sp>
      <p:sp>
        <p:nvSpPr>
          <p:cNvPr id="3" name="Title 2">
            <a:extLst>
              <a:ext uri="{FF2B5EF4-FFF2-40B4-BE49-F238E27FC236}">
                <a16:creationId xmlns:a16="http://schemas.microsoft.com/office/drawing/2014/main" id="{A27ABE7C-D37D-B314-B0D3-3D39FF2244CB}"/>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38A0ABF8-DE06-64CE-8A7C-E701FA9C83A5}"/>
              </a:ext>
            </a:extLst>
          </p:cNvPr>
          <p:cNvSpPr>
            <a:spLocks noGrp="1"/>
          </p:cNvSpPr>
          <p:nvPr>
            <p:ph type="body" sz="quarter" idx="17"/>
          </p:nvPr>
        </p:nvSpPr>
        <p:spPr/>
        <p:txBody>
          <a:bodyPr/>
          <a:lstStyle/>
          <a:p>
            <a:pPr marL="0" indent="0">
              <a:buNone/>
            </a:pPr>
            <a:r>
              <a:rPr lang="en-US" dirty="0"/>
              <a:t>Algorithm: Forward chaining</a:t>
            </a:r>
          </a:p>
          <a:p>
            <a:pPr marL="0" indent="0">
              <a:buNone/>
            </a:pPr>
            <a:endParaRPr lang="en-IN" dirty="0"/>
          </a:p>
        </p:txBody>
      </p:sp>
      <p:pic>
        <p:nvPicPr>
          <p:cNvPr id="6" name="Picture 5">
            <a:extLst>
              <a:ext uri="{FF2B5EF4-FFF2-40B4-BE49-F238E27FC236}">
                <a16:creationId xmlns:a16="http://schemas.microsoft.com/office/drawing/2014/main" id="{188C0BA5-7C45-938F-4626-05B8D65C732B}"/>
              </a:ext>
            </a:extLst>
          </p:cNvPr>
          <p:cNvPicPr>
            <a:picLocks noChangeAspect="1"/>
          </p:cNvPicPr>
          <p:nvPr/>
        </p:nvPicPr>
        <p:blipFill>
          <a:blip r:embed="rId2"/>
          <a:stretch>
            <a:fillRect/>
          </a:stretch>
        </p:blipFill>
        <p:spPr>
          <a:xfrm>
            <a:off x="885141" y="3200400"/>
            <a:ext cx="12860117" cy="3884827"/>
          </a:xfrm>
          <a:prstGeom prst="rect">
            <a:avLst/>
          </a:prstGeom>
        </p:spPr>
      </p:pic>
    </p:spTree>
    <p:extLst>
      <p:ext uri="{BB962C8B-B14F-4D97-AF65-F5344CB8AC3E}">
        <p14:creationId xmlns:p14="http://schemas.microsoft.com/office/powerpoint/2010/main" val="246612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ADEE6E-D408-AD77-8B88-1E483B5C6569}"/>
              </a:ext>
            </a:extLst>
          </p:cNvPr>
          <p:cNvSpPr>
            <a:spLocks noGrp="1"/>
          </p:cNvSpPr>
          <p:nvPr>
            <p:ph type="sldNum" sz="quarter" idx="14"/>
          </p:nvPr>
        </p:nvSpPr>
        <p:spPr/>
        <p:txBody>
          <a:bodyPr/>
          <a:lstStyle/>
          <a:p>
            <a:fld id="{45A3C14A-F937-4231-B6F1-40B429FAFB2F}" type="slidenum">
              <a:rPr lang="en-NZ" smtClean="0"/>
              <a:pPr/>
              <a:t>109</a:t>
            </a:fld>
            <a:endParaRPr lang="en-NZ" dirty="0"/>
          </a:p>
        </p:txBody>
      </p:sp>
      <p:sp>
        <p:nvSpPr>
          <p:cNvPr id="3" name="Title 2">
            <a:extLst>
              <a:ext uri="{FF2B5EF4-FFF2-40B4-BE49-F238E27FC236}">
                <a16:creationId xmlns:a16="http://schemas.microsoft.com/office/drawing/2014/main" id="{F537E6ED-DF3D-E496-F9CE-DBABDD08A6B1}"/>
              </a:ext>
            </a:extLst>
          </p:cNvPr>
          <p:cNvSpPr>
            <a:spLocks noGrp="1"/>
          </p:cNvSpPr>
          <p:nvPr>
            <p:ph type="title"/>
          </p:nvPr>
        </p:nvSpPr>
        <p:spPr/>
        <p:txBody>
          <a:bodyPr/>
          <a:lstStyle/>
          <a:p>
            <a:r>
              <a:rPr lang="en-US" dirty="0">
                <a:solidFill>
                  <a:schemeClr val="tx1"/>
                </a:solidFill>
              </a:rPr>
              <a:t>Backward chaining </a:t>
            </a:r>
            <a:br>
              <a:rPr lang="en-US" dirty="0">
                <a:solidFill>
                  <a:schemeClr val="tx1"/>
                </a:solidFill>
              </a:rPr>
            </a:br>
            <a:endParaRPr lang="en-IN" dirty="0">
              <a:solidFill>
                <a:schemeClr val="tx1"/>
              </a:solidFill>
            </a:endParaRPr>
          </a:p>
        </p:txBody>
      </p:sp>
      <p:sp>
        <p:nvSpPr>
          <p:cNvPr id="4" name="Text Placeholder 3">
            <a:extLst>
              <a:ext uri="{FF2B5EF4-FFF2-40B4-BE49-F238E27FC236}">
                <a16:creationId xmlns:a16="http://schemas.microsoft.com/office/drawing/2014/main" id="{BF892CF1-87FA-714E-7F61-CCA5888FF850}"/>
              </a:ext>
            </a:extLst>
          </p:cNvPr>
          <p:cNvSpPr>
            <a:spLocks noGrp="1"/>
          </p:cNvSpPr>
          <p:nvPr>
            <p:ph type="body" sz="quarter" idx="17"/>
          </p:nvPr>
        </p:nvSpPr>
        <p:spPr/>
        <p:txBody>
          <a:bodyPr/>
          <a:lstStyle/>
          <a:p>
            <a:pPr marL="457200" indent="-457200">
              <a:buFont typeface="Arial" panose="020B0604020202020204" pitchFamily="34" charset="0"/>
              <a:buChar char="•"/>
            </a:pPr>
            <a:r>
              <a:rPr lang="en-US" dirty="0"/>
              <a:t>is </a:t>
            </a:r>
            <a:r>
              <a:rPr lang="en-US" dirty="0">
                <a:solidFill>
                  <a:schemeClr val="tx1"/>
                </a:solidFill>
              </a:rPr>
              <a:t>a goal-driven reasoning process. </a:t>
            </a:r>
          </a:p>
          <a:p>
            <a:pPr marL="457200" indent="-457200">
              <a:buFont typeface="Arial" panose="020B0604020202020204" pitchFamily="34" charset="0"/>
              <a:buChar char="•"/>
            </a:pPr>
            <a:r>
              <a:rPr lang="en-US" dirty="0">
                <a:solidFill>
                  <a:schemeClr val="tx1"/>
                </a:solidFill>
              </a:rPr>
              <a:t>It starts with a goal or query and works backward, trying to find rules that could lead to the goal. </a:t>
            </a:r>
          </a:p>
          <a:p>
            <a:pPr marL="457200" indent="-457200" algn="just">
              <a:buFont typeface="Arial" panose="020B0604020202020204" pitchFamily="34" charset="0"/>
              <a:buChar char="•"/>
            </a:pPr>
            <a:r>
              <a:rPr lang="en-US" dirty="0">
                <a:solidFill>
                  <a:schemeClr val="tx1"/>
                </a:solidFill>
              </a:rPr>
              <a:t>It recursively tries to prove the premises of these rules until it reaches known facts.</a:t>
            </a:r>
          </a:p>
          <a:p>
            <a:pPr marL="457200" indent="-457200">
              <a:buFont typeface="Arial" panose="020B0604020202020204" pitchFamily="34" charset="0"/>
              <a:buChar char="•"/>
            </a:pPr>
            <a:r>
              <a:rPr lang="en-US" dirty="0">
                <a:solidFill>
                  <a:schemeClr val="tx1"/>
                </a:solidFill>
              </a:rPr>
              <a:t>It is often used in systems where we want to answer specific queries, as backward chaining focuses only on facts relevant to the query.</a:t>
            </a:r>
            <a:endParaRPr lang="en-IN" dirty="0">
              <a:solidFill>
                <a:schemeClr val="tx1"/>
              </a:solidFill>
            </a:endParaRPr>
          </a:p>
        </p:txBody>
      </p:sp>
    </p:spTree>
    <p:extLst>
      <p:ext uri="{BB962C8B-B14F-4D97-AF65-F5344CB8AC3E}">
        <p14:creationId xmlns:p14="http://schemas.microsoft.com/office/powerpoint/2010/main" val="94504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38FC9B-8B56-391A-A4EE-132C75757617}"/>
              </a:ext>
            </a:extLst>
          </p:cNvPr>
          <p:cNvSpPr>
            <a:spLocks noGrp="1"/>
          </p:cNvSpPr>
          <p:nvPr>
            <p:ph type="sldNum" sz="quarter" idx="14"/>
          </p:nvPr>
        </p:nvSpPr>
        <p:spPr/>
        <p:txBody>
          <a:bodyPr/>
          <a:lstStyle/>
          <a:p>
            <a:fld id="{45A3C14A-F937-4231-B6F1-40B429FAFB2F}" type="slidenum">
              <a:rPr lang="en-NZ" smtClean="0"/>
              <a:pPr/>
              <a:t>11</a:t>
            </a:fld>
            <a:endParaRPr lang="en-NZ" dirty="0"/>
          </a:p>
        </p:txBody>
      </p:sp>
      <p:sp>
        <p:nvSpPr>
          <p:cNvPr id="3" name="Title 2">
            <a:extLst>
              <a:ext uri="{FF2B5EF4-FFF2-40B4-BE49-F238E27FC236}">
                <a16:creationId xmlns:a16="http://schemas.microsoft.com/office/drawing/2014/main" id="{A09F8446-285E-A488-7B46-9D9F3CA6E776}"/>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563EB630-5965-291D-1D1E-A7BA416C8251}"/>
              </a:ext>
            </a:extLst>
          </p:cNvPr>
          <p:cNvSpPr>
            <a:spLocks noGrp="1"/>
          </p:cNvSpPr>
          <p:nvPr>
            <p:ph type="body" sz="quarter" idx="17"/>
          </p:nvPr>
        </p:nvSpPr>
        <p:spPr>
          <a:xfrm>
            <a:off x="834481" y="0"/>
            <a:ext cx="12961441" cy="5184576"/>
          </a:xfrm>
        </p:spPr>
        <p:txBody>
          <a:bodyPr/>
          <a:lstStyle/>
          <a:p>
            <a:pPr marL="0" indent="0" algn="just">
              <a:buNone/>
            </a:pPr>
            <a:r>
              <a:rPr lang="en-US" sz="2400" dirty="0">
                <a:solidFill>
                  <a:schemeClr val="tx1"/>
                </a:solidFill>
              </a:rPr>
              <a:t>Example Explanation:</a:t>
            </a:r>
          </a:p>
          <a:p>
            <a:pPr marL="0" indent="0" algn="just">
              <a:buNone/>
            </a:pPr>
            <a:r>
              <a:rPr lang="en-US" sz="2400" dirty="0">
                <a:solidFill>
                  <a:schemeClr val="tx1"/>
                </a:solidFill>
              </a:rPr>
              <a:t> From the initial state, MAX has 9 possible moves as he starts first. MAX place x and MIN place o, and both player plays alternatively until we reach a leaf node where one player has three in a row or all squares are filled.</a:t>
            </a:r>
          </a:p>
          <a:p>
            <a:pPr marL="457200" indent="-457200" algn="just">
              <a:lnSpc>
                <a:spcPct val="100000"/>
              </a:lnSpc>
              <a:buFont typeface="Arial" panose="020B0604020202020204" pitchFamily="34" charset="0"/>
              <a:buChar char="•"/>
            </a:pPr>
            <a:r>
              <a:rPr lang="en-US" sz="2400" dirty="0">
                <a:solidFill>
                  <a:schemeClr val="tx1"/>
                </a:solidFill>
              </a:rPr>
              <a:t>    Both players will compute each node, minimax, the minimax value which is the best achievable utility against an optimal adversary.</a:t>
            </a:r>
          </a:p>
          <a:p>
            <a:pPr marL="457200" indent="-457200" algn="just">
              <a:lnSpc>
                <a:spcPct val="100000"/>
              </a:lnSpc>
              <a:buFont typeface="Arial" panose="020B0604020202020204" pitchFamily="34" charset="0"/>
              <a:buChar char="•"/>
            </a:pPr>
            <a:r>
              <a:rPr lang="en-US" sz="2400" dirty="0">
                <a:solidFill>
                  <a:schemeClr val="tx1"/>
                </a:solidFill>
              </a:rPr>
              <a:t>    Suppose both the players are well aware of the tic-tac-toe and playing the best play. Each player is doing his best to prevent another one from winning. MIN is acting against Max in the game.</a:t>
            </a:r>
          </a:p>
          <a:p>
            <a:pPr marL="457200" indent="-457200" algn="just">
              <a:lnSpc>
                <a:spcPct val="100000"/>
              </a:lnSpc>
              <a:buFont typeface="Arial" panose="020B0604020202020204" pitchFamily="34" charset="0"/>
              <a:buChar char="•"/>
            </a:pPr>
            <a:r>
              <a:rPr lang="en-US" sz="2400" dirty="0">
                <a:solidFill>
                  <a:schemeClr val="tx1"/>
                </a:solidFill>
              </a:rPr>
              <a:t>    So in the game tree, we have a layer of Max and a layer of MIN, and each layer is called </a:t>
            </a:r>
            <a:r>
              <a:rPr lang="en-US" sz="2400" dirty="0">
                <a:solidFill>
                  <a:srgbClr val="C00000"/>
                </a:solidFill>
              </a:rPr>
              <a:t>Ply</a:t>
            </a:r>
            <a:r>
              <a:rPr lang="en-US" sz="2400" dirty="0">
                <a:solidFill>
                  <a:schemeClr val="tx1"/>
                </a:solidFill>
              </a:rPr>
              <a:t>. Max places x, then MIN puts o to prevent Max from winning, and this game continues until the terminal node.</a:t>
            </a:r>
          </a:p>
          <a:p>
            <a:pPr marL="457200" indent="-457200" algn="just">
              <a:lnSpc>
                <a:spcPct val="100000"/>
              </a:lnSpc>
              <a:buFont typeface="Arial" panose="020B0604020202020204" pitchFamily="34" charset="0"/>
              <a:buChar char="•"/>
            </a:pPr>
            <a:r>
              <a:rPr lang="en-US" sz="2400" dirty="0">
                <a:solidFill>
                  <a:schemeClr val="tx1"/>
                </a:solidFill>
              </a:rPr>
              <a:t>   In this either MIN wins, MAX wins, or it's a draw. </a:t>
            </a:r>
          </a:p>
          <a:p>
            <a:pPr marL="457200" indent="-457200" algn="just">
              <a:lnSpc>
                <a:spcPct val="100000"/>
              </a:lnSpc>
              <a:buFont typeface="Arial" panose="020B0604020202020204" pitchFamily="34" charset="0"/>
              <a:buChar char="•"/>
            </a:pPr>
            <a:r>
              <a:rPr lang="en-US" sz="2400" dirty="0">
                <a:solidFill>
                  <a:schemeClr val="tx1"/>
                </a:solidFill>
              </a:rPr>
              <a:t>This game tree is the whole search space of possibilities where MIN and MAX are playing tic-tac-toe and taking turns alternately.</a:t>
            </a:r>
            <a:endParaRPr lang="en-IN" sz="2400" dirty="0">
              <a:solidFill>
                <a:schemeClr val="tx1"/>
              </a:solidFill>
            </a:endParaRPr>
          </a:p>
        </p:txBody>
      </p:sp>
      <p:pic>
        <p:nvPicPr>
          <p:cNvPr id="6" name="Picture 5">
            <a:extLst>
              <a:ext uri="{FF2B5EF4-FFF2-40B4-BE49-F238E27FC236}">
                <a16:creationId xmlns:a16="http://schemas.microsoft.com/office/drawing/2014/main" id="{D3F38438-DD4C-8222-CBF7-3AFB2118C322}"/>
              </a:ext>
            </a:extLst>
          </p:cNvPr>
          <p:cNvPicPr>
            <a:picLocks noChangeAspect="1"/>
          </p:cNvPicPr>
          <p:nvPr/>
        </p:nvPicPr>
        <p:blipFill>
          <a:blip r:embed="rId2"/>
          <a:stretch>
            <a:fillRect/>
          </a:stretch>
        </p:blipFill>
        <p:spPr>
          <a:xfrm>
            <a:off x="834481" y="6781800"/>
            <a:ext cx="12806094" cy="1209674"/>
          </a:xfrm>
          <a:prstGeom prst="rect">
            <a:avLst/>
          </a:prstGeom>
        </p:spPr>
      </p:pic>
    </p:spTree>
    <p:extLst>
      <p:ext uri="{BB962C8B-B14F-4D97-AF65-F5344CB8AC3E}">
        <p14:creationId xmlns:p14="http://schemas.microsoft.com/office/powerpoint/2010/main" val="15782836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3BD43-5472-1A5F-F593-EC9001B57273}"/>
              </a:ext>
            </a:extLst>
          </p:cNvPr>
          <p:cNvSpPr>
            <a:spLocks noGrp="1"/>
          </p:cNvSpPr>
          <p:nvPr>
            <p:ph type="sldNum" sz="quarter" idx="14"/>
          </p:nvPr>
        </p:nvSpPr>
        <p:spPr/>
        <p:txBody>
          <a:bodyPr/>
          <a:lstStyle/>
          <a:p>
            <a:fld id="{45A3C14A-F937-4231-B6F1-40B429FAFB2F}" type="slidenum">
              <a:rPr lang="en-NZ" smtClean="0"/>
              <a:pPr/>
              <a:t>110</a:t>
            </a:fld>
            <a:endParaRPr lang="en-NZ" dirty="0"/>
          </a:p>
        </p:txBody>
      </p:sp>
      <p:sp>
        <p:nvSpPr>
          <p:cNvPr id="3" name="Title 2">
            <a:extLst>
              <a:ext uri="{FF2B5EF4-FFF2-40B4-BE49-F238E27FC236}">
                <a16:creationId xmlns:a16="http://schemas.microsoft.com/office/drawing/2014/main" id="{C2DB2857-B737-3C78-FE13-7B1FFF6C931C}"/>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BE6870E7-8AB3-92E6-5945-0A8DDDEE39AE}"/>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E56A2BE1-F2FD-7830-5882-710F4CC24D08}"/>
              </a:ext>
            </a:extLst>
          </p:cNvPr>
          <p:cNvPicPr>
            <a:picLocks noChangeAspect="1"/>
          </p:cNvPicPr>
          <p:nvPr/>
        </p:nvPicPr>
        <p:blipFill>
          <a:blip r:embed="rId2"/>
          <a:stretch>
            <a:fillRect/>
          </a:stretch>
        </p:blipFill>
        <p:spPr>
          <a:xfrm>
            <a:off x="609600" y="280754"/>
            <a:ext cx="4562475" cy="1524000"/>
          </a:xfrm>
          <a:prstGeom prst="rect">
            <a:avLst/>
          </a:prstGeom>
        </p:spPr>
      </p:pic>
      <p:pic>
        <p:nvPicPr>
          <p:cNvPr id="8" name="Picture 7">
            <a:extLst>
              <a:ext uri="{FF2B5EF4-FFF2-40B4-BE49-F238E27FC236}">
                <a16:creationId xmlns:a16="http://schemas.microsoft.com/office/drawing/2014/main" id="{671ABC48-3031-2537-58C1-820CAB47DAC1}"/>
              </a:ext>
            </a:extLst>
          </p:cNvPr>
          <p:cNvPicPr>
            <a:picLocks noChangeAspect="1"/>
          </p:cNvPicPr>
          <p:nvPr/>
        </p:nvPicPr>
        <p:blipFill>
          <a:blip r:embed="rId3"/>
          <a:stretch>
            <a:fillRect/>
          </a:stretch>
        </p:blipFill>
        <p:spPr>
          <a:xfrm>
            <a:off x="457200" y="1804754"/>
            <a:ext cx="12039600" cy="4252469"/>
          </a:xfrm>
          <a:prstGeom prst="rect">
            <a:avLst/>
          </a:prstGeom>
        </p:spPr>
      </p:pic>
    </p:spTree>
    <p:extLst>
      <p:ext uri="{BB962C8B-B14F-4D97-AF65-F5344CB8AC3E}">
        <p14:creationId xmlns:p14="http://schemas.microsoft.com/office/powerpoint/2010/main" val="254178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08564-9013-C578-C232-D49596A38413}"/>
              </a:ext>
            </a:extLst>
          </p:cNvPr>
          <p:cNvSpPr>
            <a:spLocks noGrp="1"/>
          </p:cNvSpPr>
          <p:nvPr>
            <p:ph type="sldNum" sz="quarter" idx="14"/>
          </p:nvPr>
        </p:nvSpPr>
        <p:spPr/>
        <p:txBody>
          <a:bodyPr/>
          <a:lstStyle/>
          <a:p>
            <a:fld id="{45A3C14A-F937-4231-B6F1-40B429FAFB2F}" type="slidenum">
              <a:rPr lang="en-NZ" smtClean="0"/>
              <a:pPr/>
              <a:t>111</a:t>
            </a:fld>
            <a:endParaRPr lang="en-NZ" dirty="0"/>
          </a:p>
        </p:txBody>
      </p:sp>
      <p:sp>
        <p:nvSpPr>
          <p:cNvPr id="3" name="Title 2">
            <a:extLst>
              <a:ext uri="{FF2B5EF4-FFF2-40B4-BE49-F238E27FC236}">
                <a16:creationId xmlns:a16="http://schemas.microsoft.com/office/drawing/2014/main" id="{58C46CB9-2970-0A48-6AA5-CFCD74C57026}"/>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4FA5B52F-C764-A1B3-F6D5-BA4D08D38A50}"/>
              </a:ext>
            </a:extLst>
          </p:cNvPr>
          <p:cNvSpPr>
            <a:spLocks noGrp="1"/>
          </p:cNvSpPr>
          <p:nvPr>
            <p:ph type="body" sz="quarter" idx="17"/>
          </p:nvPr>
        </p:nvSpPr>
        <p:spPr/>
        <p:txBody>
          <a:bodyPr/>
          <a:lstStyle/>
          <a:p>
            <a:pPr marL="0" indent="0">
              <a:buNone/>
            </a:pPr>
            <a:r>
              <a:rPr lang="en-US" b="1" dirty="0">
                <a:solidFill>
                  <a:schemeClr val="tx1"/>
                </a:solidFill>
              </a:rPr>
              <a:t>Backward chaining Algorithm </a:t>
            </a:r>
          </a:p>
          <a:p>
            <a:pPr>
              <a:buFont typeface="+mj-lt"/>
              <a:buAutoNum type="arabicPeriod"/>
            </a:pPr>
            <a:r>
              <a:rPr lang="en-US" dirty="0">
                <a:solidFill>
                  <a:schemeClr val="tx1"/>
                </a:solidFill>
              </a:rPr>
              <a:t>Start with a goal (query).</a:t>
            </a:r>
          </a:p>
          <a:p>
            <a:pPr>
              <a:buFont typeface="+mj-lt"/>
              <a:buAutoNum type="arabicPeriod"/>
            </a:pPr>
            <a:r>
              <a:rPr lang="en-US" dirty="0">
                <a:solidFill>
                  <a:schemeClr val="tx1"/>
                </a:solidFill>
              </a:rPr>
              <a:t>If the goal is a known fact, it succeeds.</a:t>
            </a:r>
          </a:p>
          <a:p>
            <a:pPr>
              <a:buFont typeface="+mj-lt"/>
              <a:buAutoNum type="arabicPeriod"/>
            </a:pPr>
            <a:r>
              <a:rPr lang="en-US" dirty="0">
                <a:solidFill>
                  <a:schemeClr val="tx1"/>
                </a:solidFill>
              </a:rPr>
              <a:t>Otherwise, find a rule whose conclusion matches the goal.</a:t>
            </a:r>
          </a:p>
          <a:p>
            <a:pPr>
              <a:buFont typeface="+mj-lt"/>
              <a:buAutoNum type="arabicPeriod"/>
            </a:pPr>
            <a:r>
              <a:rPr lang="en-US" dirty="0">
                <a:solidFill>
                  <a:schemeClr val="tx1"/>
                </a:solidFill>
              </a:rPr>
              <a:t>Attempt to prove the premises of the rule using backward chaining recursively.</a:t>
            </a:r>
          </a:p>
          <a:p>
            <a:pPr>
              <a:buFont typeface="+mj-lt"/>
              <a:buAutoNum type="arabicPeriod"/>
            </a:pPr>
            <a:r>
              <a:rPr lang="en-US" dirty="0">
                <a:solidFill>
                  <a:schemeClr val="tx1"/>
                </a:solidFill>
              </a:rPr>
              <a:t>If all premises are proven, the goal is proven.</a:t>
            </a:r>
          </a:p>
          <a:p>
            <a:pPr marL="0" indent="0">
              <a:buNone/>
            </a:pPr>
            <a:endParaRPr lang="en-IN" dirty="0"/>
          </a:p>
        </p:txBody>
      </p:sp>
    </p:spTree>
    <p:extLst>
      <p:ext uri="{BB962C8B-B14F-4D97-AF65-F5344CB8AC3E}">
        <p14:creationId xmlns:p14="http://schemas.microsoft.com/office/powerpoint/2010/main" val="6147288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4564" y="448985"/>
            <a:ext cx="9724836" cy="529111"/>
          </a:xfrm>
        </p:spPr>
        <p:txBody>
          <a:bodyPr/>
          <a:lstStyle/>
          <a:p>
            <a:r>
              <a:rPr lang="en-US" b="1" dirty="0"/>
              <a:t>Types of Reasoning</a:t>
            </a:r>
          </a:p>
        </p:txBody>
      </p:sp>
      <p:sp>
        <p:nvSpPr>
          <p:cNvPr id="6" name="Text Placeholder 5"/>
          <p:cNvSpPr>
            <a:spLocks noGrp="1"/>
          </p:cNvSpPr>
          <p:nvPr>
            <p:ph type="body" sz="quarter" idx="17"/>
          </p:nvPr>
        </p:nvSpPr>
        <p:spPr>
          <a:xfrm>
            <a:off x="1455130" y="1241477"/>
            <a:ext cx="12946670" cy="6683323"/>
          </a:xfrm>
        </p:spPr>
        <p:txBody>
          <a:bodyPr/>
          <a:lstStyle/>
          <a:p>
            <a:pPr marL="0" indent="0">
              <a:buNone/>
            </a:pPr>
            <a:r>
              <a:rPr lang="en-US" altLang="ja-JP" sz="2800" b="1" dirty="0"/>
              <a:t>Monotonic Reasoning:</a:t>
            </a:r>
            <a:r>
              <a:rPr lang="en-US" altLang="ja-JP" sz="2800" dirty="0"/>
              <a:t> </a:t>
            </a:r>
          </a:p>
          <a:p>
            <a:pPr marL="0" indent="0">
              <a:buNone/>
            </a:pPr>
            <a:endParaRPr lang="en-US" altLang="ja-JP" sz="2800" dirty="0">
              <a:solidFill>
                <a:srgbClr val="FF0000"/>
              </a:solidFill>
            </a:endParaRPr>
          </a:p>
          <a:p>
            <a:pPr marL="0" indent="0">
              <a:buNone/>
            </a:pPr>
            <a:r>
              <a:rPr lang="en-US" altLang="ja-JP" sz="2800" dirty="0">
                <a:solidFill>
                  <a:srgbClr val="FF0000"/>
                </a:solidFill>
              </a:rPr>
              <a:t>Once the conclusion is taken, then it will remain the same even if we add some other information to existing</a:t>
            </a:r>
            <a:r>
              <a:rPr lang="en-US" altLang="ja-JP" sz="2800" dirty="0"/>
              <a:t> information in our knowledge base.</a:t>
            </a:r>
          </a:p>
          <a:p>
            <a:r>
              <a:rPr lang="en-US" altLang="ja-JP" sz="2800" dirty="0"/>
              <a:t>Monotonic reasoning is used in conventional reasoning systems, and a logic-based system is monotonic.</a:t>
            </a:r>
          </a:p>
          <a:p>
            <a:r>
              <a:rPr lang="en-US" altLang="ja-JP" sz="2800" dirty="0"/>
              <a:t>Any theorem proving is an example of monotonic reasoning.</a:t>
            </a:r>
          </a:p>
          <a:p>
            <a:pPr marL="0" indent="0">
              <a:buNone/>
            </a:pPr>
            <a:endParaRPr lang="en-US" altLang="ja-JP" sz="2800" b="1" dirty="0"/>
          </a:p>
          <a:p>
            <a:pPr marL="0" indent="0">
              <a:buNone/>
            </a:pPr>
            <a:r>
              <a:rPr lang="en-US" altLang="ja-JP" sz="2800" b="1" dirty="0"/>
              <a:t>Example:</a:t>
            </a:r>
            <a:endParaRPr lang="en-US" altLang="ja-JP" sz="2800" dirty="0"/>
          </a:p>
          <a:p>
            <a:r>
              <a:rPr lang="en-US" altLang="ja-JP" sz="2800" b="1" dirty="0"/>
              <a:t>Earth revolves around the Sun.</a:t>
            </a:r>
            <a:endParaRPr lang="en-US" altLang="ja-JP" sz="2800" dirty="0"/>
          </a:p>
          <a:p>
            <a:pPr marL="0" indent="0">
              <a:buNone/>
            </a:pPr>
            <a:endParaRPr lang="en-US" altLang="ja-JP" sz="2800" dirty="0"/>
          </a:p>
          <a:p>
            <a:r>
              <a:rPr lang="en-US" altLang="ja-JP" sz="2800" dirty="0"/>
              <a:t>It is a true fact, and it cannot be changed even if we add another sentence in knowledge base like, "The moon revolves around the earth" Or "Earth is not round," etc.</a:t>
            </a:r>
          </a:p>
        </p:txBody>
      </p:sp>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7C135BA9-8BB8-F348-896B-4F2FEA8B52E9}"/>
                  </a:ext>
                </a:extLst>
              </p14:cNvPr>
              <p14:cNvContentPartPr/>
              <p14:nvPr/>
            </p14:nvContentPartPr>
            <p14:xfrm>
              <a:off x="12427527" y="4682651"/>
              <a:ext cx="360" cy="360"/>
            </p14:xfrm>
          </p:contentPart>
        </mc:Choice>
        <mc:Fallback xmlns="">
          <p:pic>
            <p:nvPicPr>
              <p:cNvPr id="73" name="Ink 72">
                <a:extLst>
                  <a:ext uri="{FF2B5EF4-FFF2-40B4-BE49-F238E27FC236}">
                    <a16:creationId xmlns:a16="http://schemas.microsoft.com/office/drawing/2014/main" id="{7C135BA9-8BB8-F348-896B-4F2FEA8B52E9}"/>
                  </a:ext>
                </a:extLst>
              </p:cNvPr>
              <p:cNvPicPr/>
              <p:nvPr/>
            </p:nvPicPr>
            <p:blipFill>
              <a:blip r:embed="rId3"/>
              <a:stretch>
                <a:fillRect/>
              </a:stretch>
            </p:blipFill>
            <p:spPr>
              <a:xfrm>
                <a:off x="12412047" y="466753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0" name="Ink 89">
                <a:extLst>
                  <a:ext uri="{FF2B5EF4-FFF2-40B4-BE49-F238E27FC236}">
                    <a16:creationId xmlns:a16="http://schemas.microsoft.com/office/drawing/2014/main" id="{8BB64CC9-6318-FD41-BDC9-8C271DB690BA}"/>
                  </a:ext>
                </a:extLst>
              </p14:cNvPr>
              <p14:cNvContentPartPr/>
              <p14:nvPr/>
            </p14:nvContentPartPr>
            <p14:xfrm>
              <a:off x="7827807" y="5985131"/>
              <a:ext cx="360" cy="360"/>
            </p14:xfrm>
          </p:contentPart>
        </mc:Choice>
        <mc:Fallback xmlns="">
          <p:pic>
            <p:nvPicPr>
              <p:cNvPr id="90" name="Ink 89">
                <a:extLst>
                  <a:ext uri="{FF2B5EF4-FFF2-40B4-BE49-F238E27FC236}">
                    <a16:creationId xmlns:a16="http://schemas.microsoft.com/office/drawing/2014/main" id="{8BB64CC9-6318-FD41-BDC9-8C271DB690BA}"/>
                  </a:ext>
                </a:extLst>
              </p:cNvPr>
              <p:cNvPicPr/>
              <p:nvPr/>
            </p:nvPicPr>
            <p:blipFill>
              <a:blip r:embed="rId3"/>
              <a:stretch>
                <a:fillRect/>
              </a:stretch>
            </p:blipFill>
            <p:spPr>
              <a:xfrm>
                <a:off x="7812327" y="596965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7" name="Ink 586">
                <a:extLst>
                  <a:ext uri="{FF2B5EF4-FFF2-40B4-BE49-F238E27FC236}">
                    <a16:creationId xmlns:a16="http://schemas.microsoft.com/office/drawing/2014/main" id="{DF70D96D-3DF7-4E49-935E-EFD96567BB0F}"/>
                  </a:ext>
                </a:extLst>
              </p14:cNvPr>
              <p14:cNvContentPartPr/>
              <p14:nvPr/>
            </p14:nvContentPartPr>
            <p14:xfrm>
              <a:off x="4419327" y="845051"/>
              <a:ext cx="360" cy="360"/>
            </p14:xfrm>
          </p:contentPart>
        </mc:Choice>
        <mc:Fallback xmlns="">
          <p:pic>
            <p:nvPicPr>
              <p:cNvPr id="587" name="Ink 586">
                <a:extLst>
                  <a:ext uri="{FF2B5EF4-FFF2-40B4-BE49-F238E27FC236}">
                    <a16:creationId xmlns:a16="http://schemas.microsoft.com/office/drawing/2014/main" id="{DF70D96D-3DF7-4E49-935E-EFD96567BB0F}"/>
                  </a:ext>
                </a:extLst>
              </p:cNvPr>
              <p:cNvPicPr/>
              <p:nvPr/>
            </p:nvPicPr>
            <p:blipFill>
              <a:blip r:embed="rId3"/>
              <a:stretch>
                <a:fillRect/>
              </a:stretch>
            </p:blipFill>
            <p:spPr>
              <a:xfrm>
                <a:off x="4404207" y="82957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0" name="Ink 629">
                <a:extLst>
                  <a:ext uri="{FF2B5EF4-FFF2-40B4-BE49-F238E27FC236}">
                    <a16:creationId xmlns:a16="http://schemas.microsoft.com/office/drawing/2014/main" id="{2B62658C-8351-104A-A2C4-BCB8196DF8A4}"/>
                  </a:ext>
                </a:extLst>
              </p14:cNvPr>
              <p14:cNvContentPartPr/>
              <p14:nvPr/>
            </p14:nvContentPartPr>
            <p14:xfrm>
              <a:off x="798807" y="3172451"/>
              <a:ext cx="19080" cy="51120"/>
            </p14:xfrm>
          </p:contentPart>
        </mc:Choice>
        <mc:Fallback xmlns="">
          <p:pic>
            <p:nvPicPr>
              <p:cNvPr id="630" name="Ink 629">
                <a:extLst>
                  <a:ext uri="{FF2B5EF4-FFF2-40B4-BE49-F238E27FC236}">
                    <a16:creationId xmlns:a16="http://schemas.microsoft.com/office/drawing/2014/main" id="{2B62658C-8351-104A-A2C4-BCB8196DF8A4}"/>
                  </a:ext>
                </a:extLst>
              </p:cNvPr>
              <p:cNvPicPr/>
              <p:nvPr/>
            </p:nvPicPr>
            <p:blipFill>
              <a:blip r:embed="rId125"/>
              <a:stretch>
                <a:fillRect/>
              </a:stretch>
            </p:blipFill>
            <p:spPr>
              <a:xfrm>
                <a:off x="783327" y="3157331"/>
                <a:ext cx="49320" cy="81720"/>
              </a:xfrm>
              <a:prstGeom prst="rect">
                <a:avLst/>
              </a:prstGeom>
            </p:spPr>
          </p:pic>
        </mc:Fallback>
      </mc:AlternateContent>
    </p:spTree>
    <p:extLst>
      <p:ext uri="{BB962C8B-B14F-4D97-AF65-F5344CB8AC3E}">
        <p14:creationId xmlns:p14="http://schemas.microsoft.com/office/powerpoint/2010/main" val="42867843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4564" y="448985"/>
            <a:ext cx="9724836" cy="529111"/>
          </a:xfrm>
        </p:spPr>
        <p:txBody>
          <a:bodyPr/>
          <a:lstStyle/>
          <a:p>
            <a:r>
              <a:rPr lang="en-US" b="1" dirty="0"/>
              <a:t>Types of Reasoning</a:t>
            </a:r>
          </a:p>
        </p:txBody>
      </p:sp>
      <p:sp>
        <p:nvSpPr>
          <p:cNvPr id="6" name="Text Placeholder 5"/>
          <p:cNvSpPr>
            <a:spLocks noGrp="1"/>
          </p:cNvSpPr>
          <p:nvPr>
            <p:ph type="body" sz="quarter" idx="17"/>
          </p:nvPr>
        </p:nvSpPr>
        <p:spPr>
          <a:xfrm>
            <a:off x="1354472" y="1231145"/>
            <a:ext cx="12946670" cy="6629400"/>
          </a:xfrm>
        </p:spPr>
        <p:txBody>
          <a:bodyPr/>
          <a:lstStyle/>
          <a:p>
            <a:pPr marL="0" indent="0">
              <a:buNone/>
            </a:pPr>
            <a:r>
              <a:rPr lang="en-US" altLang="ja-JP" sz="2800" b="1" dirty="0"/>
              <a:t>Advantages of Monotonic Reasoning</a:t>
            </a:r>
            <a:endParaRPr lang="en-US" altLang="ja-JP" sz="2800" dirty="0"/>
          </a:p>
          <a:p>
            <a:r>
              <a:rPr lang="en-US" altLang="ja-JP" sz="2800" dirty="0"/>
              <a:t>Each old proof will always remain valid.</a:t>
            </a:r>
          </a:p>
          <a:p>
            <a:r>
              <a:rPr lang="en-US" altLang="ja-JP" sz="2800" dirty="0"/>
              <a:t>If we deduce some facts from available facts, then it will remain valid for always.</a:t>
            </a:r>
          </a:p>
          <a:p>
            <a:endParaRPr lang="en-US" altLang="ja-JP" sz="2800" dirty="0"/>
          </a:p>
          <a:p>
            <a:pPr marL="0" indent="0">
              <a:buNone/>
            </a:pPr>
            <a:r>
              <a:rPr lang="en-US" altLang="ja-JP" sz="2800" b="1" dirty="0"/>
              <a:t>Disadvantages of Monotonic Reasoning</a:t>
            </a:r>
            <a:endParaRPr lang="en-US" altLang="ja-JP" sz="2800" dirty="0"/>
          </a:p>
          <a:p>
            <a:r>
              <a:rPr lang="en-US" altLang="ja-JP" sz="2800" dirty="0"/>
              <a:t>We cannot represent the real world scenarios using Monotonic reasoning (since facts are changing every time).</a:t>
            </a:r>
          </a:p>
          <a:p>
            <a:r>
              <a:rPr lang="en-US" altLang="ja-JP" sz="2800" dirty="0"/>
              <a:t>Hypothesis knowledge cannot be expressed with monotonic reasoning, which means facts should be true.</a:t>
            </a:r>
          </a:p>
          <a:p>
            <a:r>
              <a:rPr lang="en-US" altLang="ja-JP" sz="2800" dirty="0"/>
              <a:t>Since we can only derive conclusions from the old proofs, so new knowledge from the real world cannot be added.</a:t>
            </a:r>
          </a:p>
        </p:txBody>
      </p:sp>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7C135BA9-8BB8-F348-896B-4F2FEA8B52E9}"/>
                  </a:ext>
                </a:extLst>
              </p14:cNvPr>
              <p14:cNvContentPartPr/>
              <p14:nvPr/>
            </p14:nvContentPartPr>
            <p14:xfrm>
              <a:off x="12427527" y="4682651"/>
              <a:ext cx="360" cy="360"/>
            </p14:xfrm>
          </p:contentPart>
        </mc:Choice>
        <mc:Fallback xmlns="">
          <p:pic>
            <p:nvPicPr>
              <p:cNvPr id="73" name="Ink 72">
                <a:extLst>
                  <a:ext uri="{FF2B5EF4-FFF2-40B4-BE49-F238E27FC236}">
                    <a16:creationId xmlns:a16="http://schemas.microsoft.com/office/drawing/2014/main" id="{7C135BA9-8BB8-F348-896B-4F2FEA8B52E9}"/>
                  </a:ext>
                </a:extLst>
              </p:cNvPr>
              <p:cNvPicPr/>
              <p:nvPr/>
            </p:nvPicPr>
            <p:blipFill>
              <a:blip r:embed="rId3"/>
              <a:stretch>
                <a:fillRect/>
              </a:stretch>
            </p:blipFill>
            <p:spPr>
              <a:xfrm>
                <a:off x="12412047" y="466753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0" name="Ink 89">
                <a:extLst>
                  <a:ext uri="{FF2B5EF4-FFF2-40B4-BE49-F238E27FC236}">
                    <a16:creationId xmlns:a16="http://schemas.microsoft.com/office/drawing/2014/main" id="{8BB64CC9-6318-FD41-BDC9-8C271DB690BA}"/>
                  </a:ext>
                </a:extLst>
              </p14:cNvPr>
              <p14:cNvContentPartPr/>
              <p14:nvPr/>
            </p14:nvContentPartPr>
            <p14:xfrm>
              <a:off x="7827807" y="5985131"/>
              <a:ext cx="360" cy="360"/>
            </p14:xfrm>
          </p:contentPart>
        </mc:Choice>
        <mc:Fallback xmlns="">
          <p:pic>
            <p:nvPicPr>
              <p:cNvPr id="90" name="Ink 89">
                <a:extLst>
                  <a:ext uri="{FF2B5EF4-FFF2-40B4-BE49-F238E27FC236}">
                    <a16:creationId xmlns:a16="http://schemas.microsoft.com/office/drawing/2014/main" id="{8BB64CC9-6318-FD41-BDC9-8C271DB690BA}"/>
                  </a:ext>
                </a:extLst>
              </p:cNvPr>
              <p:cNvPicPr/>
              <p:nvPr/>
            </p:nvPicPr>
            <p:blipFill>
              <a:blip r:embed="rId3"/>
              <a:stretch>
                <a:fillRect/>
              </a:stretch>
            </p:blipFill>
            <p:spPr>
              <a:xfrm>
                <a:off x="7812327" y="596965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7" name="Ink 586">
                <a:extLst>
                  <a:ext uri="{FF2B5EF4-FFF2-40B4-BE49-F238E27FC236}">
                    <a16:creationId xmlns:a16="http://schemas.microsoft.com/office/drawing/2014/main" id="{DF70D96D-3DF7-4E49-935E-EFD96567BB0F}"/>
                  </a:ext>
                </a:extLst>
              </p14:cNvPr>
              <p14:cNvContentPartPr/>
              <p14:nvPr/>
            </p14:nvContentPartPr>
            <p14:xfrm>
              <a:off x="4419327" y="845051"/>
              <a:ext cx="360" cy="360"/>
            </p14:xfrm>
          </p:contentPart>
        </mc:Choice>
        <mc:Fallback xmlns="">
          <p:pic>
            <p:nvPicPr>
              <p:cNvPr id="587" name="Ink 586">
                <a:extLst>
                  <a:ext uri="{FF2B5EF4-FFF2-40B4-BE49-F238E27FC236}">
                    <a16:creationId xmlns:a16="http://schemas.microsoft.com/office/drawing/2014/main" id="{DF70D96D-3DF7-4E49-935E-EFD96567BB0F}"/>
                  </a:ext>
                </a:extLst>
              </p:cNvPr>
              <p:cNvPicPr/>
              <p:nvPr/>
            </p:nvPicPr>
            <p:blipFill>
              <a:blip r:embed="rId3"/>
              <a:stretch>
                <a:fillRect/>
              </a:stretch>
            </p:blipFill>
            <p:spPr>
              <a:xfrm>
                <a:off x="4404207" y="82957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0" name="Ink 629">
                <a:extLst>
                  <a:ext uri="{FF2B5EF4-FFF2-40B4-BE49-F238E27FC236}">
                    <a16:creationId xmlns:a16="http://schemas.microsoft.com/office/drawing/2014/main" id="{2B62658C-8351-104A-A2C4-BCB8196DF8A4}"/>
                  </a:ext>
                </a:extLst>
              </p14:cNvPr>
              <p14:cNvContentPartPr/>
              <p14:nvPr/>
            </p14:nvContentPartPr>
            <p14:xfrm>
              <a:off x="798807" y="3172451"/>
              <a:ext cx="19080" cy="51120"/>
            </p14:xfrm>
          </p:contentPart>
        </mc:Choice>
        <mc:Fallback xmlns="">
          <p:pic>
            <p:nvPicPr>
              <p:cNvPr id="630" name="Ink 629">
                <a:extLst>
                  <a:ext uri="{FF2B5EF4-FFF2-40B4-BE49-F238E27FC236}">
                    <a16:creationId xmlns:a16="http://schemas.microsoft.com/office/drawing/2014/main" id="{2B62658C-8351-104A-A2C4-BCB8196DF8A4}"/>
                  </a:ext>
                </a:extLst>
              </p:cNvPr>
              <p:cNvPicPr/>
              <p:nvPr/>
            </p:nvPicPr>
            <p:blipFill>
              <a:blip r:embed="rId125"/>
              <a:stretch>
                <a:fillRect/>
              </a:stretch>
            </p:blipFill>
            <p:spPr>
              <a:xfrm>
                <a:off x="783327" y="3157331"/>
                <a:ext cx="49320" cy="81720"/>
              </a:xfrm>
              <a:prstGeom prst="rect">
                <a:avLst/>
              </a:prstGeom>
            </p:spPr>
          </p:pic>
        </mc:Fallback>
      </mc:AlternateContent>
    </p:spTree>
    <p:extLst>
      <p:ext uri="{BB962C8B-B14F-4D97-AF65-F5344CB8AC3E}">
        <p14:creationId xmlns:p14="http://schemas.microsoft.com/office/powerpoint/2010/main" val="33938553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98807" y="185880"/>
            <a:ext cx="9724836" cy="529111"/>
          </a:xfrm>
        </p:spPr>
        <p:txBody>
          <a:bodyPr/>
          <a:lstStyle/>
          <a:p>
            <a:r>
              <a:rPr lang="en-US" b="1" dirty="0"/>
              <a:t>Types of Reasoning</a:t>
            </a:r>
          </a:p>
        </p:txBody>
      </p:sp>
      <p:sp>
        <p:nvSpPr>
          <p:cNvPr id="6" name="Text Placeholder 5"/>
          <p:cNvSpPr>
            <a:spLocks noGrp="1"/>
          </p:cNvSpPr>
          <p:nvPr>
            <p:ph type="body" sz="quarter" idx="17"/>
          </p:nvPr>
        </p:nvSpPr>
        <p:spPr>
          <a:xfrm>
            <a:off x="1266042" y="714991"/>
            <a:ext cx="13364357" cy="7461721"/>
          </a:xfrm>
        </p:spPr>
        <p:txBody>
          <a:bodyPr/>
          <a:lstStyle/>
          <a:p>
            <a:pPr marL="0" indent="0">
              <a:buNone/>
            </a:pPr>
            <a:r>
              <a:rPr lang="en-US" altLang="ja-JP" sz="2800" b="1" dirty="0"/>
              <a:t> Non-monotonic Reasoning:</a:t>
            </a:r>
            <a:r>
              <a:rPr lang="en-US" altLang="ja-JP" sz="2800" dirty="0"/>
              <a:t> </a:t>
            </a:r>
            <a:endParaRPr lang="en-US" altLang="ja-JP" sz="2800" dirty="0">
              <a:solidFill>
                <a:srgbClr val="FF0000"/>
              </a:solidFill>
            </a:endParaRPr>
          </a:p>
          <a:p>
            <a:pPr marL="0" indent="0">
              <a:buNone/>
            </a:pPr>
            <a:r>
              <a:rPr lang="en-US" altLang="ja-JP" sz="2800" dirty="0">
                <a:solidFill>
                  <a:srgbClr val="FF0000"/>
                </a:solidFill>
              </a:rPr>
              <a:t>Some conclusions may be invalidated if we add some more information to our knowledge base</a:t>
            </a:r>
            <a:r>
              <a:rPr lang="en-US" altLang="ja-JP" sz="2800" dirty="0"/>
              <a:t>.</a:t>
            </a:r>
          </a:p>
          <a:p>
            <a:r>
              <a:rPr lang="en-US" altLang="ja-JP" sz="2800" dirty="0"/>
              <a:t>Non-monotonic reasoning </a:t>
            </a:r>
            <a:r>
              <a:rPr lang="en-US" altLang="ja-JP" sz="2800" dirty="0">
                <a:solidFill>
                  <a:srgbClr val="FF0000"/>
                </a:solidFill>
              </a:rPr>
              <a:t>deals with incomplete and uncertain models</a:t>
            </a:r>
            <a:r>
              <a:rPr lang="en-US" altLang="ja-JP" sz="2800" dirty="0"/>
              <a:t>.</a:t>
            </a:r>
          </a:p>
          <a:p>
            <a:r>
              <a:rPr lang="en-US" altLang="ja-JP" sz="2800" dirty="0"/>
              <a:t>"Human opinions for various things in daily life, "is a general example of non-monotonic reasoning.</a:t>
            </a:r>
            <a:endParaRPr lang="en-US" altLang="ja-JP" sz="2800" b="1" dirty="0"/>
          </a:p>
          <a:p>
            <a:pPr marL="0" indent="0">
              <a:buNone/>
            </a:pPr>
            <a:r>
              <a:rPr lang="en-US" altLang="ja-JP" sz="2800" b="1" dirty="0"/>
              <a:t>Example:</a:t>
            </a:r>
            <a:r>
              <a:rPr lang="en-US" altLang="ja-JP" sz="2800" dirty="0"/>
              <a:t> </a:t>
            </a:r>
          </a:p>
          <a:p>
            <a:r>
              <a:rPr lang="en-US" altLang="ja-JP" sz="2800" dirty="0"/>
              <a:t>Birds can fly</a:t>
            </a:r>
          </a:p>
          <a:p>
            <a:r>
              <a:rPr lang="en-US" altLang="ja-JP" sz="2800" dirty="0"/>
              <a:t>Penguins cannot fly</a:t>
            </a:r>
          </a:p>
          <a:p>
            <a:r>
              <a:rPr lang="en-US" altLang="ja-JP" sz="2800" dirty="0"/>
              <a:t>Pitty is a bird</a:t>
            </a:r>
          </a:p>
          <a:p>
            <a:r>
              <a:rPr lang="en-US" altLang="ja-JP" sz="2800" dirty="0"/>
              <a:t>We can conclude that </a:t>
            </a:r>
            <a:r>
              <a:rPr lang="en-US" altLang="ja-JP" sz="2800" b="1" dirty="0"/>
              <a:t>Pitty can fly</a:t>
            </a:r>
            <a:r>
              <a:rPr lang="en-US" altLang="ja-JP" sz="2800" dirty="0"/>
              <a:t>.</a:t>
            </a:r>
          </a:p>
          <a:p>
            <a:r>
              <a:rPr lang="en-US" altLang="ja-JP" sz="2800" dirty="0"/>
              <a:t>If we add one another sentence, "</a:t>
            </a:r>
            <a:r>
              <a:rPr lang="en-US" altLang="ja-JP" sz="2800" b="1" dirty="0"/>
              <a:t>Pitty is a penguin</a:t>
            </a:r>
            <a:r>
              <a:rPr lang="en-US" altLang="ja-JP" sz="2800" dirty="0"/>
              <a:t>", which concludes "</a:t>
            </a:r>
            <a:r>
              <a:rPr lang="en-US" altLang="ja-JP" sz="2800" b="1" dirty="0"/>
              <a:t>Pitty cannot fly</a:t>
            </a:r>
            <a:r>
              <a:rPr lang="en-US" altLang="ja-JP" sz="2800" dirty="0"/>
              <a:t>", so it invalidates the above conclusion.</a:t>
            </a:r>
          </a:p>
        </p:txBody>
      </p:sp>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7C135BA9-8BB8-F348-896B-4F2FEA8B52E9}"/>
                  </a:ext>
                </a:extLst>
              </p14:cNvPr>
              <p14:cNvContentPartPr/>
              <p14:nvPr/>
            </p14:nvContentPartPr>
            <p14:xfrm>
              <a:off x="12427527" y="4682651"/>
              <a:ext cx="360" cy="360"/>
            </p14:xfrm>
          </p:contentPart>
        </mc:Choice>
        <mc:Fallback xmlns="">
          <p:pic>
            <p:nvPicPr>
              <p:cNvPr id="73" name="Ink 72">
                <a:extLst>
                  <a:ext uri="{FF2B5EF4-FFF2-40B4-BE49-F238E27FC236}">
                    <a16:creationId xmlns:a16="http://schemas.microsoft.com/office/drawing/2014/main" id="{7C135BA9-8BB8-F348-896B-4F2FEA8B52E9}"/>
                  </a:ext>
                </a:extLst>
              </p:cNvPr>
              <p:cNvPicPr/>
              <p:nvPr/>
            </p:nvPicPr>
            <p:blipFill>
              <a:blip r:embed="rId3"/>
              <a:stretch>
                <a:fillRect/>
              </a:stretch>
            </p:blipFill>
            <p:spPr>
              <a:xfrm>
                <a:off x="12412047" y="466753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0" name="Ink 89">
                <a:extLst>
                  <a:ext uri="{FF2B5EF4-FFF2-40B4-BE49-F238E27FC236}">
                    <a16:creationId xmlns:a16="http://schemas.microsoft.com/office/drawing/2014/main" id="{8BB64CC9-6318-FD41-BDC9-8C271DB690BA}"/>
                  </a:ext>
                </a:extLst>
              </p14:cNvPr>
              <p14:cNvContentPartPr/>
              <p14:nvPr/>
            </p14:nvContentPartPr>
            <p14:xfrm>
              <a:off x="7827807" y="5985131"/>
              <a:ext cx="360" cy="360"/>
            </p14:xfrm>
          </p:contentPart>
        </mc:Choice>
        <mc:Fallback xmlns="">
          <p:pic>
            <p:nvPicPr>
              <p:cNvPr id="90" name="Ink 89">
                <a:extLst>
                  <a:ext uri="{FF2B5EF4-FFF2-40B4-BE49-F238E27FC236}">
                    <a16:creationId xmlns:a16="http://schemas.microsoft.com/office/drawing/2014/main" id="{8BB64CC9-6318-FD41-BDC9-8C271DB690BA}"/>
                  </a:ext>
                </a:extLst>
              </p:cNvPr>
              <p:cNvPicPr/>
              <p:nvPr/>
            </p:nvPicPr>
            <p:blipFill>
              <a:blip r:embed="rId3"/>
              <a:stretch>
                <a:fillRect/>
              </a:stretch>
            </p:blipFill>
            <p:spPr>
              <a:xfrm>
                <a:off x="7812327" y="596965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7" name="Ink 586">
                <a:extLst>
                  <a:ext uri="{FF2B5EF4-FFF2-40B4-BE49-F238E27FC236}">
                    <a16:creationId xmlns:a16="http://schemas.microsoft.com/office/drawing/2014/main" id="{DF70D96D-3DF7-4E49-935E-EFD96567BB0F}"/>
                  </a:ext>
                </a:extLst>
              </p14:cNvPr>
              <p14:cNvContentPartPr/>
              <p14:nvPr/>
            </p14:nvContentPartPr>
            <p14:xfrm>
              <a:off x="4419327" y="845051"/>
              <a:ext cx="360" cy="360"/>
            </p14:xfrm>
          </p:contentPart>
        </mc:Choice>
        <mc:Fallback xmlns="">
          <p:pic>
            <p:nvPicPr>
              <p:cNvPr id="587" name="Ink 586">
                <a:extLst>
                  <a:ext uri="{FF2B5EF4-FFF2-40B4-BE49-F238E27FC236}">
                    <a16:creationId xmlns:a16="http://schemas.microsoft.com/office/drawing/2014/main" id="{DF70D96D-3DF7-4E49-935E-EFD96567BB0F}"/>
                  </a:ext>
                </a:extLst>
              </p:cNvPr>
              <p:cNvPicPr/>
              <p:nvPr/>
            </p:nvPicPr>
            <p:blipFill>
              <a:blip r:embed="rId3"/>
              <a:stretch>
                <a:fillRect/>
              </a:stretch>
            </p:blipFill>
            <p:spPr>
              <a:xfrm>
                <a:off x="4404207" y="82957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0" name="Ink 629">
                <a:extLst>
                  <a:ext uri="{FF2B5EF4-FFF2-40B4-BE49-F238E27FC236}">
                    <a16:creationId xmlns:a16="http://schemas.microsoft.com/office/drawing/2014/main" id="{2B62658C-8351-104A-A2C4-BCB8196DF8A4}"/>
                  </a:ext>
                </a:extLst>
              </p14:cNvPr>
              <p14:cNvContentPartPr/>
              <p14:nvPr/>
            </p14:nvContentPartPr>
            <p14:xfrm>
              <a:off x="798807" y="3172451"/>
              <a:ext cx="19080" cy="51120"/>
            </p14:xfrm>
          </p:contentPart>
        </mc:Choice>
        <mc:Fallback xmlns="">
          <p:pic>
            <p:nvPicPr>
              <p:cNvPr id="630" name="Ink 629">
                <a:extLst>
                  <a:ext uri="{FF2B5EF4-FFF2-40B4-BE49-F238E27FC236}">
                    <a16:creationId xmlns:a16="http://schemas.microsoft.com/office/drawing/2014/main" id="{2B62658C-8351-104A-A2C4-BCB8196DF8A4}"/>
                  </a:ext>
                </a:extLst>
              </p:cNvPr>
              <p:cNvPicPr/>
              <p:nvPr/>
            </p:nvPicPr>
            <p:blipFill>
              <a:blip r:embed="rId125"/>
              <a:stretch>
                <a:fillRect/>
              </a:stretch>
            </p:blipFill>
            <p:spPr>
              <a:xfrm>
                <a:off x="783327" y="3157331"/>
                <a:ext cx="49320" cy="81720"/>
              </a:xfrm>
              <a:prstGeom prst="rect">
                <a:avLst/>
              </a:prstGeom>
            </p:spPr>
          </p:pic>
        </mc:Fallback>
      </mc:AlternateContent>
    </p:spTree>
    <p:extLst>
      <p:ext uri="{BB962C8B-B14F-4D97-AF65-F5344CB8AC3E}">
        <p14:creationId xmlns:p14="http://schemas.microsoft.com/office/powerpoint/2010/main" val="21853818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690089"/>
            <a:ext cx="9724836" cy="529111"/>
          </a:xfrm>
        </p:spPr>
        <p:txBody>
          <a:bodyPr/>
          <a:lstStyle/>
          <a:p>
            <a:r>
              <a:rPr lang="en-US" b="1" dirty="0"/>
              <a:t>Types of Reasoning</a:t>
            </a:r>
          </a:p>
        </p:txBody>
      </p:sp>
      <p:sp>
        <p:nvSpPr>
          <p:cNvPr id="6" name="Text Placeholder 5"/>
          <p:cNvSpPr>
            <a:spLocks noGrp="1"/>
          </p:cNvSpPr>
          <p:nvPr>
            <p:ph type="body" sz="quarter" idx="17"/>
          </p:nvPr>
        </p:nvSpPr>
        <p:spPr>
          <a:xfrm>
            <a:off x="1266043" y="1219200"/>
            <a:ext cx="13364357" cy="6219209"/>
          </a:xfrm>
        </p:spPr>
        <p:txBody>
          <a:bodyPr/>
          <a:lstStyle/>
          <a:p>
            <a:pPr marL="0" indent="0">
              <a:buNone/>
            </a:pPr>
            <a:r>
              <a:rPr lang="en-US" altLang="ja-JP" sz="2800" b="1" dirty="0"/>
              <a:t>Advantages of Non-monotonic Reasoning</a:t>
            </a:r>
            <a:endParaRPr lang="en-US" altLang="ja-JP" sz="2800" dirty="0"/>
          </a:p>
          <a:p>
            <a:r>
              <a:rPr lang="en-US" altLang="ja-JP" sz="2800" dirty="0"/>
              <a:t>For real-world systems such as Robot navigation, we can use non-monotonic reasoning.</a:t>
            </a:r>
          </a:p>
          <a:p>
            <a:r>
              <a:rPr lang="en-US" altLang="ja-JP" sz="2800" dirty="0"/>
              <a:t>In Non-monotonic reasoning, we can choose probabilistic facts or can make assumptions.</a:t>
            </a:r>
          </a:p>
          <a:p>
            <a:pPr marL="0" indent="0">
              <a:buNone/>
            </a:pPr>
            <a:endParaRPr lang="en-US" altLang="ja-JP" sz="2800" dirty="0"/>
          </a:p>
          <a:p>
            <a:pPr marL="0" indent="0">
              <a:buNone/>
            </a:pPr>
            <a:r>
              <a:rPr lang="en-US" altLang="ja-JP" sz="2800" b="1" dirty="0"/>
              <a:t>Disadvantages of Non-monotonic Reasoning</a:t>
            </a:r>
            <a:endParaRPr lang="en-US" altLang="ja-JP" sz="2800" dirty="0"/>
          </a:p>
          <a:p>
            <a:r>
              <a:rPr lang="en-US" altLang="ja-JP" sz="2800" dirty="0"/>
              <a:t>In non-monotonic reasoning, the old facts may be invalidated by adding new sentences.</a:t>
            </a:r>
          </a:p>
          <a:p>
            <a:r>
              <a:rPr lang="en-US" altLang="ja-JP" sz="2800" dirty="0"/>
              <a:t>It cannot be used for theorem </a:t>
            </a:r>
            <a:r>
              <a:rPr lang="en-US" altLang="ja-JP" sz="2800" b="1" dirty="0"/>
              <a:t>proving</a:t>
            </a:r>
            <a:r>
              <a:rPr lang="en-US" altLang="ja-JP" sz="2800" dirty="0"/>
              <a:t>.</a:t>
            </a:r>
          </a:p>
        </p:txBody>
      </p:sp>
      <mc:AlternateContent xmlns:mc="http://schemas.openxmlformats.org/markup-compatibility/2006" xmlns:p14="http://schemas.microsoft.com/office/powerpoint/2010/main">
        <mc:Choice Requires="p14">
          <p:contentPart p14:bwMode="auto" r:id="rId3">
            <p14:nvContentPartPr>
              <p14:cNvPr id="73" name="Ink 72">
                <a:extLst>
                  <a:ext uri="{FF2B5EF4-FFF2-40B4-BE49-F238E27FC236}">
                    <a16:creationId xmlns:a16="http://schemas.microsoft.com/office/drawing/2014/main" id="{7C135BA9-8BB8-F348-896B-4F2FEA8B52E9}"/>
                  </a:ext>
                </a:extLst>
              </p14:cNvPr>
              <p14:cNvContentPartPr/>
              <p14:nvPr/>
            </p14:nvContentPartPr>
            <p14:xfrm>
              <a:off x="12427527" y="4682651"/>
              <a:ext cx="360" cy="360"/>
            </p14:xfrm>
          </p:contentPart>
        </mc:Choice>
        <mc:Fallback xmlns="">
          <p:pic>
            <p:nvPicPr>
              <p:cNvPr id="73" name="Ink 72">
                <a:extLst>
                  <a:ext uri="{FF2B5EF4-FFF2-40B4-BE49-F238E27FC236}">
                    <a16:creationId xmlns:a16="http://schemas.microsoft.com/office/drawing/2014/main" id="{7C135BA9-8BB8-F348-896B-4F2FEA8B52E9}"/>
                  </a:ext>
                </a:extLst>
              </p:cNvPr>
              <p:cNvPicPr/>
              <p:nvPr/>
            </p:nvPicPr>
            <p:blipFill>
              <a:blip r:embed="rId4"/>
              <a:stretch>
                <a:fillRect/>
              </a:stretch>
            </p:blipFill>
            <p:spPr>
              <a:xfrm>
                <a:off x="12412047" y="466753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0" name="Ink 89">
                <a:extLst>
                  <a:ext uri="{FF2B5EF4-FFF2-40B4-BE49-F238E27FC236}">
                    <a16:creationId xmlns:a16="http://schemas.microsoft.com/office/drawing/2014/main" id="{8BB64CC9-6318-FD41-BDC9-8C271DB690BA}"/>
                  </a:ext>
                </a:extLst>
              </p14:cNvPr>
              <p14:cNvContentPartPr/>
              <p14:nvPr/>
            </p14:nvContentPartPr>
            <p14:xfrm>
              <a:off x="7827807" y="5985131"/>
              <a:ext cx="360" cy="360"/>
            </p14:xfrm>
          </p:contentPart>
        </mc:Choice>
        <mc:Fallback xmlns="">
          <p:pic>
            <p:nvPicPr>
              <p:cNvPr id="90" name="Ink 89">
                <a:extLst>
                  <a:ext uri="{FF2B5EF4-FFF2-40B4-BE49-F238E27FC236}">
                    <a16:creationId xmlns:a16="http://schemas.microsoft.com/office/drawing/2014/main" id="{8BB64CC9-6318-FD41-BDC9-8C271DB690BA}"/>
                  </a:ext>
                </a:extLst>
              </p:cNvPr>
              <p:cNvPicPr/>
              <p:nvPr/>
            </p:nvPicPr>
            <p:blipFill>
              <a:blip r:embed="rId4"/>
              <a:stretch>
                <a:fillRect/>
              </a:stretch>
            </p:blipFill>
            <p:spPr>
              <a:xfrm>
                <a:off x="7812327" y="596965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87" name="Ink 586">
                <a:extLst>
                  <a:ext uri="{FF2B5EF4-FFF2-40B4-BE49-F238E27FC236}">
                    <a16:creationId xmlns:a16="http://schemas.microsoft.com/office/drawing/2014/main" id="{DF70D96D-3DF7-4E49-935E-EFD96567BB0F}"/>
                  </a:ext>
                </a:extLst>
              </p14:cNvPr>
              <p14:cNvContentPartPr/>
              <p14:nvPr/>
            </p14:nvContentPartPr>
            <p14:xfrm>
              <a:off x="4419327" y="845051"/>
              <a:ext cx="360" cy="360"/>
            </p14:xfrm>
          </p:contentPart>
        </mc:Choice>
        <mc:Fallback xmlns="">
          <p:pic>
            <p:nvPicPr>
              <p:cNvPr id="587" name="Ink 586">
                <a:extLst>
                  <a:ext uri="{FF2B5EF4-FFF2-40B4-BE49-F238E27FC236}">
                    <a16:creationId xmlns:a16="http://schemas.microsoft.com/office/drawing/2014/main" id="{DF70D96D-3DF7-4E49-935E-EFD96567BB0F}"/>
                  </a:ext>
                </a:extLst>
              </p:cNvPr>
              <p:cNvPicPr/>
              <p:nvPr/>
            </p:nvPicPr>
            <p:blipFill>
              <a:blip r:embed="rId4"/>
              <a:stretch>
                <a:fillRect/>
              </a:stretch>
            </p:blipFill>
            <p:spPr>
              <a:xfrm>
                <a:off x="4404207" y="82957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30" name="Ink 629">
                <a:extLst>
                  <a:ext uri="{FF2B5EF4-FFF2-40B4-BE49-F238E27FC236}">
                    <a16:creationId xmlns:a16="http://schemas.microsoft.com/office/drawing/2014/main" id="{2B62658C-8351-104A-A2C4-BCB8196DF8A4}"/>
                  </a:ext>
                </a:extLst>
              </p14:cNvPr>
              <p14:cNvContentPartPr/>
              <p14:nvPr/>
            </p14:nvContentPartPr>
            <p14:xfrm>
              <a:off x="798807" y="3172451"/>
              <a:ext cx="19080" cy="51120"/>
            </p14:xfrm>
          </p:contentPart>
        </mc:Choice>
        <mc:Fallback xmlns="">
          <p:pic>
            <p:nvPicPr>
              <p:cNvPr id="630" name="Ink 629">
                <a:extLst>
                  <a:ext uri="{FF2B5EF4-FFF2-40B4-BE49-F238E27FC236}">
                    <a16:creationId xmlns:a16="http://schemas.microsoft.com/office/drawing/2014/main" id="{2B62658C-8351-104A-A2C4-BCB8196DF8A4}"/>
                  </a:ext>
                </a:extLst>
              </p:cNvPr>
              <p:cNvPicPr/>
              <p:nvPr/>
            </p:nvPicPr>
            <p:blipFill>
              <a:blip r:embed="rId125"/>
              <a:stretch>
                <a:fillRect/>
              </a:stretch>
            </p:blipFill>
            <p:spPr>
              <a:xfrm>
                <a:off x="783327" y="3157331"/>
                <a:ext cx="49320" cy="81720"/>
              </a:xfrm>
              <a:prstGeom prst="rect">
                <a:avLst/>
              </a:prstGeom>
            </p:spPr>
          </p:pic>
        </mc:Fallback>
      </mc:AlternateContent>
    </p:spTree>
    <p:extLst>
      <p:ext uri="{BB962C8B-B14F-4D97-AF65-F5344CB8AC3E}">
        <p14:creationId xmlns:p14="http://schemas.microsoft.com/office/powerpoint/2010/main" val="2393424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Uncertain Reasoning </a:t>
            </a:r>
          </a:p>
        </p:txBody>
      </p:sp>
      <p:sp>
        <p:nvSpPr>
          <p:cNvPr id="6" name="Text Placeholder 5"/>
          <p:cNvSpPr>
            <a:spLocks noGrp="1"/>
          </p:cNvSpPr>
          <p:nvPr>
            <p:ph type="body" sz="quarter" idx="17"/>
          </p:nvPr>
        </p:nvSpPr>
        <p:spPr>
          <a:xfrm>
            <a:off x="1143000" y="1905000"/>
            <a:ext cx="13258800" cy="5181600"/>
          </a:xfrm>
        </p:spPr>
        <p:txBody>
          <a:bodyPr/>
          <a:lstStyle/>
          <a:p>
            <a:pPr>
              <a:lnSpc>
                <a:spcPct val="150000"/>
              </a:lnSpc>
            </a:pPr>
            <a:r>
              <a:rPr lang="en-IN" sz="2400" dirty="0">
                <a:latin typeface="+mn-lt"/>
              </a:rPr>
              <a:t>Unfortunately the world is an uncertain place. </a:t>
            </a:r>
          </a:p>
          <a:p>
            <a:pPr>
              <a:lnSpc>
                <a:spcPct val="150000"/>
              </a:lnSpc>
            </a:pPr>
            <a:r>
              <a:rPr lang="en-IN" sz="2400" dirty="0">
                <a:latin typeface="+mn-lt"/>
              </a:rPr>
              <a:t>Any AI system that seeks to model and reason in such a world must be able to deal with this. </a:t>
            </a:r>
          </a:p>
          <a:p>
            <a:pPr>
              <a:lnSpc>
                <a:spcPct val="150000"/>
              </a:lnSpc>
            </a:pPr>
            <a:r>
              <a:rPr lang="en-IN" altLang="ja-JP" sz="2400" dirty="0">
                <a:latin typeface="+mn-lt"/>
              </a:rPr>
              <a:t>In particular it must be able to deal with:</a:t>
            </a:r>
          </a:p>
          <a:p>
            <a:pPr lvl="1">
              <a:lnSpc>
                <a:spcPct val="150000"/>
              </a:lnSpc>
            </a:pPr>
            <a:r>
              <a:rPr lang="en-IN" sz="2100" dirty="0">
                <a:latin typeface="+mn-lt"/>
              </a:rPr>
              <a:t>Incompleteness – compensate for lack of knowledge. </a:t>
            </a:r>
          </a:p>
          <a:p>
            <a:pPr lvl="1">
              <a:lnSpc>
                <a:spcPct val="150000"/>
              </a:lnSpc>
            </a:pPr>
            <a:r>
              <a:rPr lang="en-IN" sz="2100" dirty="0">
                <a:latin typeface="+mn-lt"/>
              </a:rPr>
              <a:t>Inconsistencies – resolve ambiguities and contradictions. </a:t>
            </a:r>
          </a:p>
          <a:p>
            <a:pPr lvl="1">
              <a:lnSpc>
                <a:spcPct val="150000"/>
              </a:lnSpc>
            </a:pPr>
            <a:r>
              <a:rPr lang="en-IN" sz="2100" dirty="0">
                <a:latin typeface="+mn-lt"/>
              </a:rPr>
              <a:t>Change – it must be able to update its world knowledge base over time. </a:t>
            </a:r>
          </a:p>
          <a:p>
            <a:pPr>
              <a:lnSpc>
                <a:spcPct val="150000"/>
              </a:lnSpc>
            </a:pPr>
            <a:r>
              <a:rPr lang="en-IN" sz="2400" dirty="0">
                <a:latin typeface="+mn-lt"/>
              </a:rPr>
              <a:t>Clearly in order to deal with this some decision that a made are more likely to be true (or false) than others and we must introduce methods that can cope with this uncertainty.</a:t>
            </a:r>
            <a:endParaRPr lang="en-US" sz="2400" dirty="0">
              <a:latin typeface="+mn-lt"/>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C7FA00C-9771-4A42-90BB-C6CE0E2721CE}"/>
                  </a:ext>
                </a:extLst>
              </p14:cNvPr>
              <p14:cNvContentPartPr/>
              <p14:nvPr/>
            </p14:nvContentPartPr>
            <p14:xfrm>
              <a:off x="8146407" y="2673851"/>
              <a:ext cx="360" cy="360"/>
            </p14:xfrm>
          </p:contentPart>
        </mc:Choice>
        <mc:Fallback xmlns="">
          <p:pic>
            <p:nvPicPr>
              <p:cNvPr id="9" name="Ink 8">
                <a:extLst>
                  <a:ext uri="{FF2B5EF4-FFF2-40B4-BE49-F238E27FC236}">
                    <a16:creationId xmlns:a16="http://schemas.microsoft.com/office/drawing/2014/main" id="{AC7FA00C-9771-4A42-90BB-C6CE0E2721CE}"/>
                  </a:ext>
                </a:extLst>
              </p:cNvPr>
              <p:cNvPicPr/>
              <p:nvPr/>
            </p:nvPicPr>
            <p:blipFill>
              <a:blip r:embed="rId4"/>
              <a:stretch>
                <a:fillRect/>
              </a:stretch>
            </p:blipFill>
            <p:spPr>
              <a:xfrm>
                <a:off x="8130927" y="2658371"/>
                <a:ext cx="30960" cy="30960"/>
              </a:xfrm>
              <a:prstGeom prst="rect">
                <a:avLst/>
              </a:prstGeom>
            </p:spPr>
          </p:pic>
        </mc:Fallback>
      </mc:AlternateContent>
    </p:spTree>
    <p:extLst>
      <p:ext uri="{BB962C8B-B14F-4D97-AF65-F5344CB8AC3E}">
        <p14:creationId xmlns:p14="http://schemas.microsoft.com/office/powerpoint/2010/main" val="80946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4564" y="448985"/>
            <a:ext cx="9724836" cy="529111"/>
          </a:xfrm>
        </p:spPr>
        <p:txBody>
          <a:bodyPr/>
          <a:lstStyle/>
          <a:p>
            <a:r>
              <a:rPr lang="en-US" b="1" dirty="0"/>
              <a:t>Symbolic Reasoning under Uncertainty</a:t>
            </a:r>
          </a:p>
        </p:txBody>
      </p:sp>
      <p:sp>
        <p:nvSpPr>
          <p:cNvPr id="6" name="Text Placeholder 5"/>
          <p:cNvSpPr>
            <a:spLocks noGrp="1"/>
          </p:cNvSpPr>
          <p:nvPr>
            <p:ph type="body" sz="quarter" idx="17"/>
          </p:nvPr>
        </p:nvSpPr>
        <p:spPr>
          <a:xfrm>
            <a:off x="1455130" y="1600200"/>
            <a:ext cx="12946670" cy="5715000"/>
          </a:xfrm>
        </p:spPr>
        <p:txBody>
          <a:bodyPr/>
          <a:lstStyle/>
          <a:p>
            <a:pPr marL="0" indent="0">
              <a:buNone/>
            </a:pPr>
            <a:endParaRPr lang="en-US" altLang="ja-JP" sz="3200" dirty="0">
              <a:latin typeface="Roboto Medium"/>
            </a:endParaRPr>
          </a:p>
          <a:p>
            <a:r>
              <a:rPr lang="en-US" altLang="ja-JP" sz="3200" dirty="0">
                <a:latin typeface="Roboto Medium"/>
              </a:rPr>
              <a:t>We have </a:t>
            </a:r>
            <a:r>
              <a:rPr lang="en-US" altLang="ja-JP" sz="3200" dirty="0">
                <a:solidFill>
                  <a:srgbClr val="FF0000"/>
                </a:solidFill>
                <a:latin typeface="Roboto Medium"/>
              </a:rPr>
              <a:t>described techniques for reasoning with a complete, consistent and unchanging model</a:t>
            </a:r>
            <a:r>
              <a:rPr lang="en-US" altLang="ja-JP" sz="3200" dirty="0">
                <a:latin typeface="Roboto Medium"/>
              </a:rPr>
              <a:t> of the world. </a:t>
            </a:r>
          </a:p>
          <a:p>
            <a:pPr marL="0" indent="0">
              <a:buNone/>
            </a:pPr>
            <a:endParaRPr lang="en-US" altLang="ja-JP" sz="3200" dirty="0">
              <a:latin typeface="Roboto Medium"/>
            </a:endParaRPr>
          </a:p>
          <a:p>
            <a:r>
              <a:rPr lang="en-US" altLang="ja-JP" sz="3200" dirty="0">
                <a:latin typeface="Roboto Medium"/>
              </a:rPr>
              <a:t>But in </a:t>
            </a:r>
            <a:r>
              <a:rPr lang="en-US" altLang="ja-JP" sz="3200" dirty="0">
                <a:solidFill>
                  <a:srgbClr val="FF0000"/>
                </a:solidFill>
                <a:latin typeface="Roboto Medium"/>
              </a:rPr>
              <a:t>many problem domains, it is not possible to create such models</a:t>
            </a:r>
            <a:r>
              <a:rPr lang="en-US" altLang="ja-JP" sz="3200" dirty="0">
                <a:latin typeface="Roboto Medium"/>
              </a:rPr>
              <a:t>. </a:t>
            </a:r>
          </a:p>
          <a:p>
            <a:pPr marL="0" indent="0">
              <a:buNone/>
            </a:pPr>
            <a:endParaRPr lang="en-US" altLang="ja-JP" sz="3200" dirty="0">
              <a:latin typeface="Roboto Medium"/>
            </a:endParaRPr>
          </a:p>
          <a:p>
            <a:r>
              <a:rPr lang="en-US" altLang="ja-JP" sz="3200" dirty="0">
                <a:latin typeface="Roboto Medium"/>
              </a:rPr>
              <a:t>So here we are going to explore techniques for solving problems with incomplete and uncertain models.</a:t>
            </a:r>
            <a:endParaRPr lang="en-US" sz="3200" dirty="0">
              <a:latin typeface="Roboto Medium"/>
            </a:endParaRPr>
          </a:p>
        </p:txBody>
      </p:sp>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7C135BA9-8BB8-F348-896B-4F2FEA8B52E9}"/>
                  </a:ext>
                </a:extLst>
              </p14:cNvPr>
              <p14:cNvContentPartPr/>
              <p14:nvPr/>
            </p14:nvContentPartPr>
            <p14:xfrm>
              <a:off x="12427527" y="4682651"/>
              <a:ext cx="360" cy="360"/>
            </p14:xfrm>
          </p:contentPart>
        </mc:Choice>
        <mc:Fallback xmlns="">
          <p:pic>
            <p:nvPicPr>
              <p:cNvPr id="73" name="Ink 72">
                <a:extLst>
                  <a:ext uri="{FF2B5EF4-FFF2-40B4-BE49-F238E27FC236}">
                    <a16:creationId xmlns:a16="http://schemas.microsoft.com/office/drawing/2014/main" id="{7C135BA9-8BB8-F348-896B-4F2FEA8B52E9}"/>
                  </a:ext>
                </a:extLst>
              </p:cNvPr>
              <p:cNvPicPr/>
              <p:nvPr/>
            </p:nvPicPr>
            <p:blipFill>
              <a:blip r:embed="rId3"/>
              <a:stretch>
                <a:fillRect/>
              </a:stretch>
            </p:blipFill>
            <p:spPr>
              <a:xfrm>
                <a:off x="12412047" y="466753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0" name="Ink 89">
                <a:extLst>
                  <a:ext uri="{FF2B5EF4-FFF2-40B4-BE49-F238E27FC236}">
                    <a16:creationId xmlns:a16="http://schemas.microsoft.com/office/drawing/2014/main" id="{8BB64CC9-6318-FD41-BDC9-8C271DB690BA}"/>
                  </a:ext>
                </a:extLst>
              </p14:cNvPr>
              <p14:cNvContentPartPr/>
              <p14:nvPr/>
            </p14:nvContentPartPr>
            <p14:xfrm>
              <a:off x="7827807" y="5985131"/>
              <a:ext cx="360" cy="360"/>
            </p14:xfrm>
          </p:contentPart>
        </mc:Choice>
        <mc:Fallback xmlns="">
          <p:pic>
            <p:nvPicPr>
              <p:cNvPr id="90" name="Ink 89">
                <a:extLst>
                  <a:ext uri="{FF2B5EF4-FFF2-40B4-BE49-F238E27FC236}">
                    <a16:creationId xmlns:a16="http://schemas.microsoft.com/office/drawing/2014/main" id="{8BB64CC9-6318-FD41-BDC9-8C271DB690BA}"/>
                  </a:ext>
                </a:extLst>
              </p:cNvPr>
              <p:cNvPicPr/>
              <p:nvPr/>
            </p:nvPicPr>
            <p:blipFill>
              <a:blip r:embed="rId3"/>
              <a:stretch>
                <a:fillRect/>
              </a:stretch>
            </p:blipFill>
            <p:spPr>
              <a:xfrm>
                <a:off x="7812327" y="596965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7" name="Ink 586">
                <a:extLst>
                  <a:ext uri="{FF2B5EF4-FFF2-40B4-BE49-F238E27FC236}">
                    <a16:creationId xmlns:a16="http://schemas.microsoft.com/office/drawing/2014/main" id="{DF70D96D-3DF7-4E49-935E-EFD96567BB0F}"/>
                  </a:ext>
                </a:extLst>
              </p14:cNvPr>
              <p14:cNvContentPartPr/>
              <p14:nvPr/>
            </p14:nvContentPartPr>
            <p14:xfrm>
              <a:off x="4419327" y="845051"/>
              <a:ext cx="360" cy="360"/>
            </p14:xfrm>
          </p:contentPart>
        </mc:Choice>
        <mc:Fallback xmlns="">
          <p:pic>
            <p:nvPicPr>
              <p:cNvPr id="587" name="Ink 586">
                <a:extLst>
                  <a:ext uri="{FF2B5EF4-FFF2-40B4-BE49-F238E27FC236}">
                    <a16:creationId xmlns:a16="http://schemas.microsoft.com/office/drawing/2014/main" id="{DF70D96D-3DF7-4E49-935E-EFD96567BB0F}"/>
                  </a:ext>
                </a:extLst>
              </p:cNvPr>
              <p:cNvPicPr/>
              <p:nvPr/>
            </p:nvPicPr>
            <p:blipFill>
              <a:blip r:embed="rId3"/>
              <a:stretch>
                <a:fillRect/>
              </a:stretch>
            </p:blipFill>
            <p:spPr>
              <a:xfrm>
                <a:off x="4404207" y="82957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0" name="Ink 629">
                <a:extLst>
                  <a:ext uri="{FF2B5EF4-FFF2-40B4-BE49-F238E27FC236}">
                    <a16:creationId xmlns:a16="http://schemas.microsoft.com/office/drawing/2014/main" id="{2B62658C-8351-104A-A2C4-BCB8196DF8A4}"/>
                  </a:ext>
                </a:extLst>
              </p14:cNvPr>
              <p14:cNvContentPartPr/>
              <p14:nvPr/>
            </p14:nvContentPartPr>
            <p14:xfrm>
              <a:off x="798807" y="3172451"/>
              <a:ext cx="19080" cy="51120"/>
            </p14:xfrm>
          </p:contentPart>
        </mc:Choice>
        <mc:Fallback xmlns="">
          <p:pic>
            <p:nvPicPr>
              <p:cNvPr id="630" name="Ink 629">
                <a:extLst>
                  <a:ext uri="{FF2B5EF4-FFF2-40B4-BE49-F238E27FC236}">
                    <a16:creationId xmlns:a16="http://schemas.microsoft.com/office/drawing/2014/main" id="{2B62658C-8351-104A-A2C4-BCB8196DF8A4}"/>
                  </a:ext>
                </a:extLst>
              </p:cNvPr>
              <p:cNvPicPr/>
              <p:nvPr/>
            </p:nvPicPr>
            <p:blipFill>
              <a:blip r:embed="rId125"/>
              <a:stretch>
                <a:fillRect/>
              </a:stretch>
            </p:blipFill>
            <p:spPr>
              <a:xfrm>
                <a:off x="783327" y="3157331"/>
                <a:ext cx="49320" cy="81720"/>
              </a:xfrm>
              <a:prstGeom prst="rect">
                <a:avLst/>
              </a:prstGeom>
            </p:spPr>
          </p:pic>
        </mc:Fallback>
      </mc:AlternateContent>
    </p:spTree>
    <p:extLst>
      <p:ext uri="{BB962C8B-B14F-4D97-AF65-F5344CB8AC3E}">
        <p14:creationId xmlns:p14="http://schemas.microsoft.com/office/powerpoint/2010/main" val="24348256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4564" y="448985"/>
            <a:ext cx="9724836" cy="529111"/>
          </a:xfrm>
        </p:spPr>
        <p:txBody>
          <a:bodyPr/>
          <a:lstStyle/>
          <a:p>
            <a:r>
              <a:rPr lang="en-US" b="1" dirty="0"/>
              <a:t>Symbolic Reasoning under Uncertainty</a:t>
            </a:r>
          </a:p>
        </p:txBody>
      </p:sp>
      <p:sp>
        <p:nvSpPr>
          <p:cNvPr id="6" name="Text Placeholder 5"/>
          <p:cNvSpPr>
            <a:spLocks noGrp="1"/>
          </p:cNvSpPr>
          <p:nvPr>
            <p:ph type="body" sz="quarter" idx="17"/>
          </p:nvPr>
        </p:nvSpPr>
        <p:spPr>
          <a:xfrm>
            <a:off x="1354472" y="1676400"/>
            <a:ext cx="13275928" cy="5867400"/>
          </a:xfrm>
        </p:spPr>
        <p:txBody>
          <a:bodyPr/>
          <a:lstStyle/>
          <a:p>
            <a:r>
              <a:rPr lang="en-US" altLang="ja-JP" sz="2800" dirty="0"/>
              <a:t>At times we must maintain many parallel belief spaces, each corresponding to one agent’s beliefs.</a:t>
            </a:r>
          </a:p>
          <a:p>
            <a:pPr marL="0" indent="0">
              <a:buNone/>
            </a:pPr>
            <a:endParaRPr lang="en-US" altLang="ja-JP" sz="2800" dirty="0"/>
          </a:p>
          <a:p>
            <a:r>
              <a:rPr lang="en-US" altLang="ja-JP" sz="2800" b="1" dirty="0"/>
              <a:t>Conventional Reasoning Systems:</a:t>
            </a:r>
            <a:r>
              <a:rPr lang="en-US" altLang="ja-JP" sz="2800" dirty="0"/>
              <a:t> Such as First-Order Predicate Logic (FOPL) are </a:t>
            </a:r>
            <a:r>
              <a:rPr lang="en-US" altLang="ja-JP" sz="2800" dirty="0">
                <a:solidFill>
                  <a:srgbClr val="FF0000"/>
                </a:solidFill>
              </a:rPr>
              <a:t>designed to work with information that has three important properties</a:t>
            </a:r>
            <a:r>
              <a:rPr lang="en-US" altLang="ja-JP" sz="2800" dirty="0"/>
              <a:t>.</a:t>
            </a:r>
          </a:p>
          <a:p>
            <a:pPr marL="0" indent="0">
              <a:buNone/>
            </a:pPr>
            <a:r>
              <a:rPr lang="en-US" altLang="ja-JP" sz="2800" dirty="0"/>
              <a:t>	- It is complete concerning the domain of interest.</a:t>
            </a:r>
          </a:p>
          <a:p>
            <a:pPr marL="0" indent="0">
              <a:buNone/>
            </a:pPr>
            <a:r>
              <a:rPr lang="en-US" altLang="ja-JP" sz="2800" dirty="0"/>
              <a:t>	- It is consistent.</a:t>
            </a:r>
          </a:p>
          <a:p>
            <a:pPr marL="0" indent="0">
              <a:buNone/>
            </a:pPr>
            <a:r>
              <a:rPr lang="en-US" altLang="ja-JP" sz="2800" dirty="0"/>
              <a:t>	- The only way it can change is that new facts can be added as they become available</a:t>
            </a:r>
            <a:r>
              <a:rPr lang="en-US" altLang="ja-JP" sz="3200" dirty="0"/>
              <a:t>.</a:t>
            </a:r>
          </a:p>
          <a:p>
            <a:r>
              <a:rPr lang="en-US" altLang="ja-JP" sz="2400" dirty="0"/>
              <a:t>If </a:t>
            </a:r>
            <a:r>
              <a:rPr lang="en-US" altLang="ja-JP" sz="2400" dirty="0">
                <a:solidFill>
                  <a:srgbClr val="FF0000"/>
                </a:solidFill>
              </a:rPr>
              <a:t>any of these properties are unsatisfied, conventional logic-based reasoning systems become inadequate</a:t>
            </a:r>
            <a:r>
              <a:rPr lang="en-US" altLang="ja-JP" sz="2400" dirty="0"/>
              <a:t>. </a:t>
            </a:r>
          </a:p>
          <a:p>
            <a:r>
              <a:rPr lang="en-US" altLang="ja-JP" sz="2400" dirty="0"/>
              <a:t>Non monotonic reasoning systems, are designed to be able to solve problems in which all of these properties may be missing.</a:t>
            </a:r>
          </a:p>
          <a:p>
            <a:pPr marL="0" indent="0">
              <a:buNone/>
            </a:pPr>
            <a:endParaRPr lang="en-US" altLang="ja-JP" sz="3200" dirty="0"/>
          </a:p>
        </p:txBody>
      </p:sp>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7C135BA9-8BB8-F348-896B-4F2FEA8B52E9}"/>
                  </a:ext>
                </a:extLst>
              </p14:cNvPr>
              <p14:cNvContentPartPr/>
              <p14:nvPr/>
            </p14:nvContentPartPr>
            <p14:xfrm>
              <a:off x="12427527" y="4682651"/>
              <a:ext cx="360" cy="360"/>
            </p14:xfrm>
          </p:contentPart>
        </mc:Choice>
        <mc:Fallback xmlns="">
          <p:pic>
            <p:nvPicPr>
              <p:cNvPr id="73" name="Ink 72">
                <a:extLst>
                  <a:ext uri="{FF2B5EF4-FFF2-40B4-BE49-F238E27FC236}">
                    <a16:creationId xmlns:a16="http://schemas.microsoft.com/office/drawing/2014/main" id="{7C135BA9-8BB8-F348-896B-4F2FEA8B52E9}"/>
                  </a:ext>
                </a:extLst>
              </p:cNvPr>
              <p:cNvPicPr/>
              <p:nvPr/>
            </p:nvPicPr>
            <p:blipFill>
              <a:blip r:embed="rId3"/>
              <a:stretch>
                <a:fillRect/>
              </a:stretch>
            </p:blipFill>
            <p:spPr>
              <a:xfrm>
                <a:off x="12412047" y="466753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0" name="Ink 89">
                <a:extLst>
                  <a:ext uri="{FF2B5EF4-FFF2-40B4-BE49-F238E27FC236}">
                    <a16:creationId xmlns:a16="http://schemas.microsoft.com/office/drawing/2014/main" id="{8BB64CC9-6318-FD41-BDC9-8C271DB690BA}"/>
                  </a:ext>
                </a:extLst>
              </p14:cNvPr>
              <p14:cNvContentPartPr/>
              <p14:nvPr/>
            </p14:nvContentPartPr>
            <p14:xfrm>
              <a:off x="7827807" y="5985131"/>
              <a:ext cx="360" cy="360"/>
            </p14:xfrm>
          </p:contentPart>
        </mc:Choice>
        <mc:Fallback xmlns="">
          <p:pic>
            <p:nvPicPr>
              <p:cNvPr id="90" name="Ink 89">
                <a:extLst>
                  <a:ext uri="{FF2B5EF4-FFF2-40B4-BE49-F238E27FC236}">
                    <a16:creationId xmlns:a16="http://schemas.microsoft.com/office/drawing/2014/main" id="{8BB64CC9-6318-FD41-BDC9-8C271DB690BA}"/>
                  </a:ext>
                </a:extLst>
              </p:cNvPr>
              <p:cNvPicPr/>
              <p:nvPr/>
            </p:nvPicPr>
            <p:blipFill>
              <a:blip r:embed="rId3"/>
              <a:stretch>
                <a:fillRect/>
              </a:stretch>
            </p:blipFill>
            <p:spPr>
              <a:xfrm>
                <a:off x="7812327" y="596965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7" name="Ink 586">
                <a:extLst>
                  <a:ext uri="{FF2B5EF4-FFF2-40B4-BE49-F238E27FC236}">
                    <a16:creationId xmlns:a16="http://schemas.microsoft.com/office/drawing/2014/main" id="{DF70D96D-3DF7-4E49-935E-EFD96567BB0F}"/>
                  </a:ext>
                </a:extLst>
              </p14:cNvPr>
              <p14:cNvContentPartPr/>
              <p14:nvPr/>
            </p14:nvContentPartPr>
            <p14:xfrm>
              <a:off x="4419327" y="845051"/>
              <a:ext cx="360" cy="360"/>
            </p14:xfrm>
          </p:contentPart>
        </mc:Choice>
        <mc:Fallback xmlns="">
          <p:pic>
            <p:nvPicPr>
              <p:cNvPr id="587" name="Ink 586">
                <a:extLst>
                  <a:ext uri="{FF2B5EF4-FFF2-40B4-BE49-F238E27FC236}">
                    <a16:creationId xmlns:a16="http://schemas.microsoft.com/office/drawing/2014/main" id="{DF70D96D-3DF7-4E49-935E-EFD96567BB0F}"/>
                  </a:ext>
                </a:extLst>
              </p:cNvPr>
              <p:cNvPicPr/>
              <p:nvPr/>
            </p:nvPicPr>
            <p:blipFill>
              <a:blip r:embed="rId3"/>
              <a:stretch>
                <a:fillRect/>
              </a:stretch>
            </p:blipFill>
            <p:spPr>
              <a:xfrm>
                <a:off x="4404207" y="82957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0" name="Ink 629">
                <a:extLst>
                  <a:ext uri="{FF2B5EF4-FFF2-40B4-BE49-F238E27FC236}">
                    <a16:creationId xmlns:a16="http://schemas.microsoft.com/office/drawing/2014/main" id="{2B62658C-8351-104A-A2C4-BCB8196DF8A4}"/>
                  </a:ext>
                </a:extLst>
              </p14:cNvPr>
              <p14:cNvContentPartPr/>
              <p14:nvPr/>
            </p14:nvContentPartPr>
            <p14:xfrm>
              <a:off x="798807" y="3172451"/>
              <a:ext cx="19080" cy="51120"/>
            </p14:xfrm>
          </p:contentPart>
        </mc:Choice>
        <mc:Fallback xmlns="">
          <p:pic>
            <p:nvPicPr>
              <p:cNvPr id="630" name="Ink 629">
                <a:extLst>
                  <a:ext uri="{FF2B5EF4-FFF2-40B4-BE49-F238E27FC236}">
                    <a16:creationId xmlns:a16="http://schemas.microsoft.com/office/drawing/2014/main" id="{2B62658C-8351-104A-A2C4-BCB8196DF8A4}"/>
                  </a:ext>
                </a:extLst>
              </p:cNvPr>
              <p:cNvPicPr/>
              <p:nvPr/>
            </p:nvPicPr>
            <p:blipFill>
              <a:blip r:embed="rId125"/>
              <a:stretch>
                <a:fillRect/>
              </a:stretch>
            </p:blipFill>
            <p:spPr>
              <a:xfrm>
                <a:off x="783327" y="3157331"/>
                <a:ext cx="49320" cy="81720"/>
              </a:xfrm>
              <a:prstGeom prst="rect">
                <a:avLst/>
              </a:prstGeom>
            </p:spPr>
          </p:pic>
        </mc:Fallback>
      </mc:AlternateContent>
    </p:spTree>
    <p:extLst>
      <p:ext uri="{BB962C8B-B14F-4D97-AF65-F5344CB8AC3E}">
        <p14:creationId xmlns:p14="http://schemas.microsoft.com/office/powerpoint/2010/main" val="4580966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98807" y="807994"/>
            <a:ext cx="10105836" cy="529111"/>
          </a:xfrm>
        </p:spPr>
        <p:txBody>
          <a:bodyPr/>
          <a:lstStyle/>
          <a:p>
            <a:r>
              <a:rPr lang="en-US" altLang="ja-JP" sz="3600" b="1" dirty="0"/>
              <a:t>Logics for Non-Monotonic Reasoning</a:t>
            </a:r>
          </a:p>
        </p:txBody>
      </p:sp>
      <p:sp>
        <p:nvSpPr>
          <p:cNvPr id="6" name="Text Placeholder 5"/>
          <p:cNvSpPr>
            <a:spLocks noGrp="1"/>
          </p:cNvSpPr>
          <p:nvPr>
            <p:ph type="body" sz="quarter" idx="17"/>
          </p:nvPr>
        </p:nvSpPr>
        <p:spPr>
          <a:xfrm>
            <a:off x="990600" y="1828800"/>
            <a:ext cx="13165293" cy="7384549"/>
          </a:xfrm>
        </p:spPr>
        <p:txBody>
          <a:bodyPr/>
          <a:lstStyle/>
          <a:p>
            <a:r>
              <a:rPr lang="en-US" altLang="ja-JP" sz="2400" dirty="0"/>
              <a:t>We would like to find a formalism that does all of the following things:</a:t>
            </a:r>
          </a:p>
          <a:p>
            <a:pPr marL="0" indent="0">
              <a:buNone/>
            </a:pPr>
            <a:r>
              <a:rPr lang="en-US" altLang="ja-JP" sz="2400" dirty="0"/>
              <a:t>	</a:t>
            </a:r>
          </a:p>
          <a:p>
            <a:pPr marL="0" indent="0">
              <a:buNone/>
            </a:pPr>
            <a:r>
              <a:rPr lang="en-US" altLang="ja-JP" sz="2400" dirty="0"/>
              <a:t>	- </a:t>
            </a:r>
            <a:r>
              <a:rPr lang="en-US" altLang="ja-JP" sz="2400" dirty="0">
                <a:solidFill>
                  <a:srgbClr val="FF0000"/>
                </a:solidFill>
              </a:rPr>
              <a:t>Defines the set of possible domains that could exist given the facts that we do have.</a:t>
            </a:r>
          </a:p>
          <a:p>
            <a:pPr marL="0" indent="0">
              <a:buNone/>
            </a:pPr>
            <a:endParaRPr lang="en-US" altLang="ja-JP" sz="2400" dirty="0"/>
          </a:p>
          <a:p>
            <a:pPr marL="0" indent="0">
              <a:buNone/>
            </a:pPr>
            <a:r>
              <a:rPr lang="en-US" altLang="ja-JP" sz="2400" dirty="0"/>
              <a:t>	- More precisely, we will define an interpretation of a</a:t>
            </a:r>
          </a:p>
          <a:p>
            <a:pPr marL="0" indent="0">
              <a:buNone/>
            </a:pPr>
            <a:endParaRPr lang="en-US" altLang="ja-JP" sz="2400" dirty="0"/>
          </a:p>
          <a:p>
            <a:pPr marL="0" indent="0">
              <a:buNone/>
            </a:pPr>
            <a:r>
              <a:rPr lang="en-US" altLang="ja-JP" sz="2400" dirty="0"/>
              <a:t>	- </a:t>
            </a:r>
            <a:r>
              <a:rPr lang="en-US" altLang="ja-JP" sz="2400" dirty="0">
                <a:solidFill>
                  <a:srgbClr val="FF0000"/>
                </a:solidFill>
              </a:rPr>
              <a:t>set of Well-formed formulas (</a:t>
            </a:r>
            <a:r>
              <a:rPr lang="en-US" altLang="ja-JP" sz="2400" dirty="0" err="1">
                <a:solidFill>
                  <a:srgbClr val="FF0000"/>
                </a:solidFill>
              </a:rPr>
              <a:t>wff’s</a:t>
            </a:r>
            <a:r>
              <a:rPr lang="en-US" altLang="ja-JP" sz="2400" dirty="0">
                <a:solidFill>
                  <a:srgbClr val="FF0000"/>
                </a:solidFill>
              </a:rPr>
              <a:t>) to be a domain </a:t>
            </a:r>
            <a:r>
              <a:rPr lang="en-US" altLang="ja-JP" sz="2400" dirty="0"/>
              <a:t>(a set of objects), together with a function that assigns; to each predicate, a relation.</a:t>
            </a:r>
          </a:p>
          <a:p>
            <a:pPr marL="0" indent="0">
              <a:buNone/>
            </a:pPr>
            <a:endParaRPr lang="en-US" altLang="ja-JP" sz="2400" dirty="0"/>
          </a:p>
          <a:p>
            <a:pPr marL="0" indent="0">
              <a:buNone/>
            </a:pPr>
            <a:r>
              <a:rPr lang="en-US" altLang="ja-JP" sz="2400" dirty="0"/>
              <a:t>	- </a:t>
            </a:r>
            <a:r>
              <a:rPr lang="en-US" altLang="ja-JP" sz="2400" dirty="0">
                <a:solidFill>
                  <a:srgbClr val="FF0000"/>
                </a:solidFill>
              </a:rPr>
              <a:t>to each n-ary function, an operator that maps from D’’ to D</a:t>
            </a:r>
            <a:r>
              <a:rPr lang="en-US" altLang="ja-JP" sz="2400" dirty="0"/>
              <a:t>; and to each constant, an element of D.</a:t>
            </a:r>
          </a:p>
          <a:p>
            <a:pPr marL="0" indent="0">
              <a:buNone/>
            </a:pPr>
            <a:endParaRPr lang="en-US" altLang="ja-JP" sz="2400" dirty="0"/>
          </a:p>
          <a:p>
            <a:pPr marL="0" indent="0">
              <a:buNone/>
            </a:pPr>
            <a:r>
              <a:rPr lang="en-US" altLang="ja-JP" sz="2400" dirty="0"/>
              <a:t>	- </a:t>
            </a:r>
            <a:r>
              <a:rPr lang="en-US" altLang="ja-JP" sz="2400" dirty="0">
                <a:solidFill>
                  <a:srgbClr val="FF0000"/>
                </a:solidFill>
              </a:rPr>
              <a:t>A model of a set of </a:t>
            </a:r>
            <a:r>
              <a:rPr lang="en-US" altLang="ja-JP" sz="2400" dirty="0" err="1">
                <a:solidFill>
                  <a:srgbClr val="FF0000"/>
                </a:solidFill>
              </a:rPr>
              <a:t>wff’s</a:t>
            </a:r>
            <a:r>
              <a:rPr lang="en-US" altLang="ja-JP" sz="2400" dirty="0">
                <a:solidFill>
                  <a:srgbClr val="FF0000"/>
                </a:solidFill>
              </a:rPr>
              <a:t> is an interpretation that satisfies them</a:t>
            </a:r>
            <a:r>
              <a:rPr lang="en-US" altLang="ja-JP" sz="2400" dirty="0"/>
              <a:t>.</a:t>
            </a:r>
          </a:p>
        </p:txBody>
      </p:sp>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7C135BA9-8BB8-F348-896B-4F2FEA8B52E9}"/>
                  </a:ext>
                </a:extLst>
              </p14:cNvPr>
              <p14:cNvContentPartPr/>
              <p14:nvPr/>
            </p14:nvContentPartPr>
            <p14:xfrm>
              <a:off x="12427527" y="4682651"/>
              <a:ext cx="360" cy="360"/>
            </p14:xfrm>
          </p:contentPart>
        </mc:Choice>
        <mc:Fallback xmlns="">
          <p:pic>
            <p:nvPicPr>
              <p:cNvPr id="73" name="Ink 72">
                <a:extLst>
                  <a:ext uri="{FF2B5EF4-FFF2-40B4-BE49-F238E27FC236}">
                    <a16:creationId xmlns:a16="http://schemas.microsoft.com/office/drawing/2014/main" id="{7C135BA9-8BB8-F348-896B-4F2FEA8B52E9}"/>
                  </a:ext>
                </a:extLst>
              </p:cNvPr>
              <p:cNvPicPr/>
              <p:nvPr/>
            </p:nvPicPr>
            <p:blipFill>
              <a:blip r:embed="rId3"/>
              <a:stretch>
                <a:fillRect/>
              </a:stretch>
            </p:blipFill>
            <p:spPr>
              <a:xfrm>
                <a:off x="12412047" y="466753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0" name="Ink 89">
                <a:extLst>
                  <a:ext uri="{FF2B5EF4-FFF2-40B4-BE49-F238E27FC236}">
                    <a16:creationId xmlns:a16="http://schemas.microsoft.com/office/drawing/2014/main" id="{8BB64CC9-6318-FD41-BDC9-8C271DB690BA}"/>
                  </a:ext>
                </a:extLst>
              </p14:cNvPr>
              <p14:cNvContentPartPr/>
              <p14:nvPr/>
            </p14:nvContentPartPr>
            <p14:xfrm>
              <a:off x="7827807" y="5985131"/>
              <a:ext cx="360" cy="360"/>
            </p14:xfrm>
          </p:contentPart>
        </mc:Choice>
        <mc:Fallback xmlns="">
          <p:pic>
            <p:nvPicPr>
              <p:cNvPr id="90" name="Ink 89">
                <a:extLst>
                  <a:ext uri="{FF2B5EF4-FFF2-40B4-BE49-F238E27FC236}">
                    <a16:creationId xmlns:a16="http://schemas.microsoft.com/office/drawing/2014/main" id="{8BB64CC9-6318-FD41-BDC9-8C271DB690BA}"/>
                  </a:ext>
                </a:extLst>
              </p:cNvPr>
              <p:cNvPicPr/>
              <p:nvPr/>
            </p:nvPicPr>
            <p:blipFill>
              <a:blip r:embed="rId3"/>
              <a:stretch>
                <a:fillRect/>
              </a:stretch>
            </p:blipFill>
            <p:spPr>
              <a:xfrm>
                <a:off x="7812327" y="596965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7" name="Ink 586">
                <a:extLst>
                  <a:ext uri="{FF2B5EF4-FFF2-40B4-BE49-F238E27FC236}">
                    <a16:creationId xmlns:a16="http://schemas.microsoft.com/office/drawing/2014/main" id="{DF70D96D-3DF7-4E49-935E-EFD96567BB0F}"/>
                  </a:ext>
                </a:extLst>
              </p14:cNvPr>
              <p14:cNvContentPartPr/>
              <p14:nvPr/>
            </p14:nvContentPartPr>
            <p14:xfrm>
              <a:off x="4419327" y="845051"/>
              <a:ext cx="360" cy="360"/>
            </p14:xfrm>
          </p:contentPart>
        </mc:Choice>
        <mc:Fallback xmlns="">
          <p:pic>
            <p:nvPicPr>
              <p:cNvPr id="587" name="Ink 586">
                <a:extLst>
                  <a:ext uri="{FF2B5EF4-FFF2-40B4-BE49-F238E27FC236}">
                    <a16:creationId xmlns:a16="http://schemas.microsoft.com/office/drawing/2014/main" id="{DF70D96D-3DF7-4E49-935E-EFD96567BB0F}"/>
                  </a:ext>
                </a:extLst>
              </p:cNvPr>
              <p:cNvPicPr/>
              <p:nvPr/>
            </p:nvPicPr>
            <p:blipFill>
              <a:blip r:embed="rId3"/>
              <a:stretch>
                <a:fillRect/>
              </a:stretch>
            </p:blipFill>
            <p:spPr>
              <a:xfrm>
                <a:off x="4404207" y="82957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0" name="Ink 629">
                <a:extLst>
                  <a:ext uri="{FF2B5EF4-FFF2-40B4-BE49-F238E27FC236}">
                    <a16:creationId xmlns:a16="http://schemas.microsoft.com/office/drawing/2014/main" id="{2B62658C-8351-104A-A2C4-BCB8196DF8A4}"/>
                  </a:ext>
                </a:extLst>
              </p14:cNvPr>
              <p14:cNvContentPartPr/>
              <p14:nvPr/>
            </p14:nvContentPartPr>
            <p14:xfrm>
              <a:off x="798807" y="3172451"/>
              <a:ext cx="19080" cy="51120"/>
            </p14:xfrm>
          </p:contentPart>
        </mc:Choice>
        <mc:Fallback xmlns="">
          <p:pic>
            <p:nvPicPr>
              <p:cNvPr id="630" name="Ink 629">
                <a:extLst>
                  <a:ext uri="{FF2B5EF4-FFF2-40B4-BE49-F238E27FC236}">
                    <a16:creationId xmlns:a16="http://schemas.microsoft.com/office/drawing/2014/main" id="{2B62658C-8351-104A-A2C4-BCB8196DF8A4}"/>
                  </a:ext>
                </a:extLst>
              </p:cNvPr>
              <p:cNvPicPr/>
              <p:nvPr/>
            </p:nvPicPr>
            <p:blipFill>
              <a:blip r:embed="rId125"/>
              <a:stretch>
                <a:fillRect/>
              </a:stretch>
            </p:blipFill>
            <p:spPr>
              <a:xfrm>
                <a:off x="783327" y="3157331"/>
                <a:ext cx="49320" cy="81720"/>
              </a:xfrm>
              <a:prstGeom prst="rect">
                <a:avLst/>
              </a:prstGeom>
            </p:spPr>
          </p:pic>
        </mc:Fallback>
      </mc:AlternateContent>
    </p:spTree>
    <p:extLst>
      <p:ext uri="{BB962C8B-B14F-4D97-AF65-F5344CB8AC3E}">
        <p14:creationId xmlns:p14="http://schemas.microsoft.com/office/powerpoint/2010/main" val="2898614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28E32B-F700-AC07-3378-AFEF6EA1CB14}"/>
              </a:ext>
            </a:extLst>
          </p:cNvPr>
          <p:cNvSpPr>
            <a:spLocks noGrp="1"/>
          </p:cNvSpPr>
          <p:nvPr>
            <p:ph type="sldNum" sz="quarter" idx="14"/>
          </p:nvPr>
        </p:nvSpPr>
        <p:spPr/>
        <p:txBody>
          <a:bodyPr/>
          <a:lstStyle/>
          <a:p>
            <a:fld id="{45A3C14A-F937-4231-B6F1-40B429FAFB2F}" type="slidenum">
              <a:rPr lang="en-NZ" smtClean="0"/>
              <a:pPr/>
              <a:t>12</a:t>
            </a:fld>
            <a:endParaRPr lang="en-NZ" dirty="0"/>
          </a:p>
        </p:txBody>
      </p:sp>
      <p:sp>
        <p:nvSpPr>
          <p:cNvPr id="3" name="Title 2">
            <a:extLst>
              <a:ext uri="{FF2B5EF4-FFF2-40B4-BE49-F238E27FC236}">
                <a16:creationId xmlns:a16="http://schemas.microsoft.com/office/drawing/2014/main" id="{C35795AC-ABEA-F37A-6ACB-187CFE9362C3}"/>
              </a:ext>
            </a:extLst>
          </p:cNvPr>
          <p:cNvSpPr>
            <a:spLocks noGrp="1"/>
          </p:cNvSpPr>
          <p:nvPr>
            <p:ph type="title"/>
          </p:nvPr>
        </p:nvSpPr>
        <p:spPr/>
        <p:txBody>
          <a:bodyPr/>
          <a:lstStyle/>
          <a:p>
            <a:r>
              <a:rPr lang="en-IN"/>
              <a:t>Optimal decisions in games</a:t>
            </a:r>
          </a:p>
        </p:txBody>
      </p:sp>
      <p:sp>
        <p:nvSpPr>
          <p:cNvPr id="4" name="Text Placeholder 3">
            <a:extLst>
              <a:ext uri="{FF2B5EF4-FFF2-40B4-BE49-F238E27FC236}">
                <a16:creationId xmlns:a16="http://schemas.microsoft.com/office/drawing/2014/main" id="{C655899B-EF36-8970-6271-0238D51937B9}"/>
              </a:ext>
            </a:extLst>
          </p:cNvPr>
          <p:cNvSpPr>
            <a:spLocks noGrp="1"/>
          </p:cNvSpPr>
          <p:nvPr>
            <p:ph type="body" sz="quarter" idx="17"/>
          </p:nvPr>
        </p:nvSpPr>
        <p:spPr>
          <a:xfrm>
            <a:off x="682944" y="1752600"/>
            <a:ext cx="12961441" cy="5184576"/>
          </a:xfrm>
        </p:spPr>
        <p:txBody>
          <a:bodyPr/>
          <a:lstStyle/>
          <a:p>
            <a:pPr marL="0" indent="0" algn="just">
              <a:buNone/>
            </a:pPr>
            <a:r>
              <a:rPr lang="en-US" sz="2400" b="1" dirty="0">
                <a:solidFill>
                  <a:srgbClr val="B40000"/>
                </a:solidFill>
              </a:rPr>
              <a:t>Hence adversarial Search for the minimax procedure works as follows:</a:t>
            </a:r>
          </a:p>
          <a:p>
            <a:pPr marL="748666" lvl="1" indent="-457200" algn="just">
              <a:buFont typeface="Arial" panose="020B0604020202020204" pitchFamily="34" charset="0"/>
              <a:buChar char="•"/>
            </a:pPr>
            <a:r>
              <a:rPr lang="en-US" sz="2400" dirty="0">
                <a:solidFill>
                  <a:schemeClr val="tx1"/>
                </a:solidFill>
              </a:rPr>
              <a:t>It aims to find the optimal strategy for MAX to win the game.</a:t>
            </a:r>
          </a:p>
          <a:p>
            <a:pPr marL="748666" lvl="1" indent="-457200" algn="just">
              <a:buFont typeface="Arial" panose="020B0604020202020204" pitchFamily="34" charset="0"/>
              <a:buChar char="•"/>
            </a:pPr>
            <a:r>
              <a:rPr lang="en-US" sz="2400" dirty="0">
                <a:solidFill>
                  <a:schemeClr val="tx1"/>
                </a:solidFill>
              </a:rPr>
              <a:t>It follows the approach of Depth-first search.</a:t>
            </a:r>
          </a:p>
          <a:p>
            <a:pPr marL="748666" lvl="1" indent="-457200" algn="just">
              <a:buFont typeface="Arial" panose="020B0604020202020204" pitchFamily="34" charset="0"/>
              <a:buChar char="•"/>
            </a:pPr>
            <a:r>
              <a:rPr lang="en-US" sz="2400" dirty="0">
                <a:solidFill>
                  <a:schemeClr val="tx1"/>
                </a:solidFill>
              </a:rPr>
              <a:t>In the game tree, the optimal leaf node could appear at any depth of the tree.</a:t>
            </a:r>
          </a:p>
          <a:p>
            <a:pPr marL="748666" lvl="1" indent="-457200" algn="just">
              <a:buFont typeface="Arial" panose="020B0604020202020204" pitchFamily="34" charset="0"/>
              <a:buChar char="•"/>
            </a:pPr>
            <a:r>
              <a:rPr lang="en-US" sz="2400" dirty="0">
                <a:solidFill>
                  <a:schemeClr val="tx1"/>
                </a:solidFill>
              </a:rPr>
              <a:t>Propagate the minimax values up to the tree until the terminal node is discovered.</a:t>
            </a:r>
          </a:p>
          <a:p>
            <a:pPr marL="748666" lvl="1" indent="-457200" algn="just">
              <a:buFont typeface="Arial" panose="020B0604020202020204" pitchFamily="34" charset="0"/>
              <a:buChar char="•"/>
            </a:pPr>
            <a:r>
              <a:rPr lang="en-US" sz="2400" dirty="0">
                <a:solidFill>
                  <a:schemeClr val="tx1"/>
                </a:solidFill>
              </a:rPr>
              <a:t>In a given game tree, the optimal strategy can be determined from the minimax value of each node, which can be written as MINIMAX(n). MAX prefer to move to a state of maximum value and MIN prefers to move to a state of minimum value then:</a:t>
            </a:r>
          </a:p>
          <a:p>
            <a:pPr marL="0" indent="0">
              <a:buNone/>
            </a:pPr>
            <a:endParaRPr lang="en-IN" dirty="0"/>
          </a:p>
        </p:txBody>
      </p:sp>
      <p:pic>
        <p:nvPicPr>
          <p:cNvPr id="6" name="Picture 5">
            <a:extLst>
              <a:ext uri="{FF2B5EF4-FFF2-40B4-BE49-F238E27FC236}">
                <a16:creationId xmlns:a16="http://schemas.microsoft.com/office/drawing/2014/main" id="{0DF239AF-4D1F-2CBC-BCCE-B09C0666BF1F}"/>
              </a:ext>
            </a:extLst>
          </p:cNvPr>
          <p:cNvPicPr>
            <a:picLocks noChangeAspect="1"/>
          </p:cNvPicPr>
          <p:nvPr/>
        </p:nvPicPr>
        <p:blipFill>
          <a:blip r:embed="rId2"/>
          <a:stretch>
            <a:fillRect/>
          </a:stretch>
        </p:blipFill>
        <p:spPr>
          <a:xfrm>
            <a:off x="1447800" y="5520690"/>
            <a:ext cx="8782574" cy="2590800"/>
          </a:xfrm>
          <a:prstGeom prst="rect">
            <a:avLst/>
          </a:prstGeom>
        </p:spPr>
      </p:pic>
    </p:spTree>
    <p:extLst>
      <p:ext uri="{BB962C8B-B14F-4D97-AF65-F5344CB8AC3E}">
        <p14:creationId xmlns:p14="http://schemas.microsoft.com/office/powerpoint/2010/main" val="21099729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4564" y="448985"/>
            <a:ext cx="10105836" cy="529111"/>
          </a:xfrm>
        </p:spPr>
        <p:txBody>
          <a:bodyPr/>
          <a:lstStyle/>
          <a:p>
            <a:r>
              <a:rPr lang="en-US" altLang="ja-JP" sz="3600" b="1" dirty="0"/>
              <a:t>Logics for Non-Monotonic Reasoning</a:t>
            </a:r>
          </a:p>
        </p:txBody>
      </p:sp>
      <p:sp>
        <p:nvSpPr>
          <p:cNvPr id="6" name="Text Placeholder 5"/>
          <p:cNvSpPr>
            <a:spLocks noGrp="1"/>
          </p:cNvSpPr>
          <p:nvPr>
            <p:ph type="body" sz="quarter" idx="17"/>
          </p:nvPr>
        </p:nvSpPr>
        <p:spPr>
          <a:xfrm>
            <a:off x="1143000" y="2155877"/>
            <a:ext cx="13165293" cy="6073723"/>
          </a:xfrm>
        </p:spPr>
        <p:txBody>
          <a:bodyPr/>
          <a:lstStyle/>
          <a:p>
            <a:r>
              <a:rPr lang="en-US" altLang="ja-JP" sz="2800" dirty="0">
                <a:solidFill>
                  <a:srgbClr val="FF0000"/>
                </a:solidFill>
              </a:rPr>
              <a:t>Provides a way to say that we prefer to believe in some models rather than others</a:t>
            </a:r>
            <a:r>
              <a:rPr lang="en-US" altLang="ja-JP" sz="2800" dirty="0"/>
              <a:t>.</a:t>
            </a:r>
          </a:p>
          <a:p>
            <a:pPr marL="0" indent="0">
              <a:buNone/>
            </a:pPr>
            <a:endParaRPr lang="en-US" altLang="ja-JP" sz="2800" dirty="0"/>
          </a:p>
          <a:p>
            <a:r>
              <a:rPr lang="en-US" altLang="ja-JP" sz="2800" dirty="0">
                <a:solidFill>
                  <a:srgbClr val="FF0000"/>
                </a:solidFill>
              </a:rPr>
              <a:t>Provides the basis for a practical implementation of this kind of reasoning</a:t>
            </a:r>
            <a:r>
              <a:rPr lang="en-US" altLang="ja-JP" sz="2800" dirty="0"/>
              <a:t>.</a:t>
            </a:r>
          </a:p>
          <a:p>
            <a:pPr marL="0" indent="0">
              <a:buNone/>
            </a:pPr>
            <a:endParaRPr lang="en-US" altLang="ja-JP" sz="2800" dirty="0"/>
          </a:p>
          <a:p>
            <a:r>
              <a:rPr lang="en-US" altLang="ja-JP" sz="2800" dirty="0">
                <a:solidFill>
                  <a:srgbClr val="FF0000"/>
                </a:solidFill>
              </a:rPr>
              <a:t>Corresponds to our intuitions about how this kind of reasoning works</a:t>
            </a:r>
            <a:r>
              <a:rPr lang="en-US" altLang="ja-JP" sz="2800" dirty="0"/>
              <a:t>.</a:t>
            </a:r>
          </a:p>
          <a:p>
            <a:pPr marL="0" indent="0">
              <a:buNone/>
            </a:pPr>
            <a:endParaRPr lang="en-US" sz="2800" dirty="0">
              <a:latin typeface="Roboto Medium"/>
            </a:endParaRPr>
          </a:p>
          <a:p>
            <a:r>
              <a:rPr lang="en-US" altLang="ja-JP" sz="2800" dirty="0"/>
              <a:t>Here we want to draw conclusions based on </a:t>
            </a:r>
            <a:r>
              <a:rPr lang="en-US" altLang="ja-JP" sz="2800" i="1" dirty="0"/>
              <a:t>what is most likely to be true</a:t>
            </a:r>
            <a:r>
              <a:rPr lang="en-US" altLang="ja-JP" sz="2800" dirty="0"/>
              <a:t>.</a:t>
            </a:r>
          </a:p>
        </p:txBody>
      </p:sp>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7C135BA9-8BB8-F348-896B-4F2FEA8B52E9}"/>
                  </a:ext>
                </a:extLst>
              </p14:cNvPr>
              <p14:cNvContentPartPr/>
              <p14:nvPr/>
            </p14:nvContentPartPr>
            <p14:xfrm>
              <a:off x="12427527" y="4682651"/>
              <a:ext cx="360" cy="360"/>
            </p14:xfrm>
          </p:contentPart>
        </mc:Choice>
        <mc:Fallback xmlns="">
          <p:pic>
            <p:nvPicPr>
              <p:cNvPr id="73" name="Ink 72">
                <a:extLst>
                  <a:ext uri="{FF2B5EF4-FFF2-40B4-BE49-F238E27FC236}">
                    <a16:creationId xmlns:a16="http://schemas.microsoft.com/office/drawing/2014/main" id="{7C135BA9-8BB8-F348-896B-4F2FEA8B52E9}"/>
                  </a:ext>
                </a:extLst>
              </p:cNvPr>
              <p:cNvPicPr/>
              <p:nvPr/>
            </p:nvPicPr>
            <p:blipFill>
              <a:blip r:embed="rId3"/>
              <a:stretch>
                <a:fillRect/>
              </a:stretch>
            </p:blipFill>
            <p:spPr>
              <a:xfrm>
                <a:off x="12412047" y="466753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0" name="Ink 89">
                <a:extLst>
                  <a:ext uri="{FF2B5EF4-FFF2-40B4-BE49-F238E27FC236}">
                    <a16:creationId xmlns:a16="http://schemas.microsoft.com/office/drawing/2014/main" id="{8BB64CC9-6318-FD41-BDC9-8C271DB690BA}"/>
                  </a:ext>
                </a:extLst>
              </p14:cNvPr>
              <p14:cNvContentPartPr/>
              <p14:nvPr/>
            </p14:nvContentPartPr>
            <p14:xfrm>
              <a:off x="7827807" y="5985131"/>
              <a:ext cx="360" cy="360"/>
            </p14:xfrm>
          </p:contentPart>
        </mc:Choice>
        <mc:Fallback xmlns="">
          <p:pic>
            <p:nvPicPr>
              <p:cNvPr id="90" name="Ink 89">
                <a:extLst>
                  <a:ext uri="{FF2B5EF4-FFF2-40B4-BE49-F238E27FC236}">
                    <a16:creationId xmlns:a16="http://schemas.microsoft.com/office/drawing/2014/main" id="{8BB64CC9-6318-FD41-BDC9-8C271DB690BA}"/>
                  </a:ext>
                </a:extLst>
              </p:cNvPr>
              <p:cNvPicPr/>
              <p:nvPr/>
            </p:nvPicPr>
            <p:blipFill>
              <a:blip r:embed="rId3"/>
              <a:stretch>
                <a:fillRect/>
              </a:stretch>
            </p:blipFill>
            <p:spPr>
              <a:xfrm>
                <a:off x="7812327" y="596965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7" name="Ink 586">
                <a:extLst>
                  <a:ext uri="{FF2B5EF4-FFF2-40B4-BE49-F238E27FC236}">
                    <a16:creationId xmlns:a16="http://schemas.microsoft.com/office/drawing/2014/main" id="{DF70D96D-3DF7-4E49-935E-EFD96567BB0F}"/>
                  </a:ext>
                </a:extLst>
              </p14:cNvPr>
              <p14:cNvContentPartPr/>
              <p14:nvPr/>
            </p14:nvContentPartPr>
            <p14:xfrm>
              <a:off x="4419327" y="845051"/>
              <a:ext cx="360" cy="360"/>
            </p14:xfrm>
          </p:contentPart>
        </mc:Choice>
        <mc:Fallback xmlns="">
          <p:pic>
            <p:nvPicPr>
              <p:cNvPr id="587" name="Ink 586">
                <a:extLst>
                  <a:ext uri="{FF2B5EF4-FFF2-40B4-BE49-F238E27FC236}">
                    <a16:creationId xmlns:a16="http://schemas.microsoft.com/office/drawing/2014/main" id="{DF70D96D-3DF7-4E49-935E-EFD96567BB0F}"/>
                  </a:ext>
                </a:extLst>
              </p:cNvPr>
              <p:cNvPicPr/>
              <p:nvPr/>
            </p:nvPicPr>
            <p:blipFill>
              <a:blip r:embed="rId3"/>
              <a:stretch>
                <a:fillRect/>
              </a:stretch>
            </p:blipFill>
            <p:spPr>
              <a:xfrm>
                <a:off x="4404207" y="829571"/>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0" name="Ink 629">
                <a:extLst>
                  <a:ext uri="{FF2B5EF4-FFF2-40B4-BE49-F238E27FC236}">
                    <a16:creationId xmlns:a16="http://schemas.microsoft.com/office/drawing/2014/main" id="{2B62658C-8351-104A-A2C4-BCB8196DF8A4}"/>
                  </a:ext>
                </a:extLst>
              </p14:cNvPr>
              <p14:cNvContentPartPr/>
              <p14:nvPr/>
            </p14:nvContentPartPr>
            <p14:xfrm>
              <a:off x="798807" y="3172451"/>
              <a:ext cx="19080" cy="51120"/>
            </p14:xfrm>
          </p:contentPart>
        </mc:Choice>
        <mc:Fallback xmlns="">
          <p:pic>
            <p:nvPicPr>
              <p:cNvPr id="630" name="Ink 629">
                <a:extLst>
                  <a:ext uri="{FF2B5EF4-FFF2-40B4-BE49-F238E27FC236}">
                    <a16:creationId xmlns:a16="http://schemas.microsoft.com/office/drawing/2014/main" id="{2B62658C-8351-104A-A2C4-BCB8196DF8A4}"/>
                  </a:ext>
                </a:extLst>
              </p:cNvPr>
              <p:cNvPicPr/>
              <p:nvPr/>
            </p:nvPicPr>
            <p:blipFill>
              <a:blip r:embed="rId125"/>
              <a:stretch>
                <a:fillRect/>
              </a:stretch>
            </p:blipFill>
            <p:spPr>
              <a:xfrm>
                <a:off x="783327" y="3157331"/>
                <a:ext cx="49320" cy="81720"/>
              </a:xfrm>
              <a:prstGeom prst="rect">
                <a:avLst/>
              </a:prstGeom>
            </p:spPr>
          </p:pic>
        </mc:Fallback>
      </mc:AlternateContent>
    </p:spTree>
    <p:extLst>
      <p:ext uri="{BB962C8B-B14F-4D97-AF65-F5344CB8AC3E}">
        <p14:creationId xmlns:p14="http://schemas.microsoft.com/office/powerpoint/2010/main" val="33939022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E9214D-E08C-5BF0-A480-2D812B17FF78}"/>
              </a:ext>
            </a:extLst>
          </p:cNvPr>
          <p:cNvSpPr>
            <a:spLocks noGrp="1"/>
          </p:cNvSpPr>
          <p:nvPr>
            <p:ph type="title"/>
          </p:nvPr>
        </p:nvSpPr>
        <p:spPr/>
        <p:txBody>
          <a:bodyPr/>
          <a:lstStyle/>
          <a:p>
            <a:endParaRPr lang="en-IN"/>
          </a:p>
        </p:txBody>
      </p:sp>
      <p:sp>
        <p:nvSpPr>
          <p:cNvPr id="6" name="Text Placeholder 5">
            <a:extLst>
              <a:ext uri="{FF2B5EF4-FFF2-40B4-BE49-F238E27FC236}">
                <a16:creationId xmlns:a16="http://schemas.microsoft.com/office/drawing/2014/main" id="{6E549CA9-4857-DB9A-7B48-0B44AB33903A}"/>
              </a:ext>
            </a:extLst>
          </p:cNvPr>
          <p:cNvSpPr>
            <a:spLocks noGrp="1"/>
          </p:cNvSpPr>
          <p:nvPr>
            <p:ph type="body" sz="quarter" idx="17"/>
          </p:nvPr>
        </p:nvSpPr>
        <p:spPr/>
        <p:txBody>
          <a:bodyPr/>
          <a:lstStyle/>
          <a:p>
            <a:pPr marL="0" indent="0">
              <a:buNone/>
            </a:pPr>
            <a:r>
              <a:rPr lang="en-IN" dirty="0"/>
              <a:t>Logics for nonmonotonic reasoning are 2 types</a:t>
            </a:r>
          </a:p>
          <a:p>
            <a:pPr>
              <a:buAutoNum type="arabicParenR"/>
            </a:pPr>
            <a:r>
              <a:rPr lang="en-IN" dirty="0"/>
              <a:t>Default Reasoning    </a:t>
            </a:r>
          </a:p>
          <a:p>
            <a:pPr marL="0" indent="0">
              <a:buNone/>
            </a:pPr>
            <a:r>
              <a:rPr lang="en-IN" dirty="0"/>
              <a:t>	2 approaches: </a:t>
            </a:r>
            <a:r>
              <a:rPr lang="en-IN" dirty="0" err="1"/>
              <a:t>i</a:t>
            </a:r>
            <a:r>
              <a:rPr lang="en-IN" dirty="0"/>
              <a:t>) Non monotonic Logic ii) Default Logic</a:t>
            </a:r>
          </a:p>
          <a:p>
            <a:pPr>
              <a:buAutoNum type="arabicParenR"/>
            </a:pPr>
            <a:r>
              <a:rPr lang="en-IN" dirty="0"/>
              <a:t>Minimalist reasoning </a:t>
            </a:r>
          </a:p>
          <a:p>
            <a:pPr marL="0" indent="0">
              <a:buNone/>
            </a:pPr>
            <a:r>
              <a:rPr lang="en-IN" dirty="0"/>
              <a:t>	2 approaches: </a:t>
            </a:r>
            <a:r>
              <a:rPr lang="en-IN" dirty="0" err="1"/>
              <a:t>i</a:t>
            </a:r>
            <a:r>
              <a:rPr lang="en-IN" dirty="0"/>
              <a:t>) Closed world assumption ii) Circumscription</a:t>
            </a:r>
          </a:p>
        </p:txBody>
      </p:sp>
    </p:spTree>
    <p:extLst>
      <p:ext uri="{BB962C8B-B14F-4D97-AF65-F5344CB8AC3E}">
        <p14:creationId xmlns:p14="http://schemas.microsoft.com/office/powerpoint/2010/main" val="29668427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Default Reasoning</a:t>
            </a:r>
          </a:p>
        </p:txBody>
      </p:sp>
      <p:sp>
        <p:nvSpPr>
          <p:cNvPr id="6" name="Text Placeholder 5"/>
          <p:cNvSpPr>
            <a:spLocks noGrp="1"/>
          </p:cNvSpPr>
          <p:nvPr>
            <p:ph type="body" sz="quarter" idx="17"/>
          </p:nvPr>
        </p:nvSpPr>
        <p:spPr>
          <a:xfrm>
            <a:off x="1143000" y="1905000"/>
            <a:ext cx="13106400" cy="5181600"/>
          </a:xfrm>
        </p:spPr>
        <p:txBody>
          <a:bodyPr/>
          <a:lstStyle/>
          <a:p>
            <a:pPr>
              <a:lnSpc>
                <a:spcPct val="150000"/>
              </a:lnSpc>
            </a:pPr>
            <a:r>
              <a:rPr lang="en-IN" sz="2400" dirty="0">
                <a:latin typeface="+mn-lt"/>
              </a:rPr>
              <a:t> This is a very common form of non-monotonic reasoning.  </a:t>
            </a:r>
          </a:p>
          <a:p>
            <a:pPr>
              <a:lnSpc>
                <a:spcPct val="150000"/>
              </a:lnSpc>
            </a:pPr>
            <a:r>
              <a:rPr lang="en-IN" sz="2400" dirty="0">
                <a:latin typeface="+mn-lt"/>
              </a:rPr>
              <a:t>Here we want to draw conclusions based on what is </a:t>
            </a:r>
            <a:r>
              <a:rPr lang="en-IN" sz="2400" b="1" dirty="0">
                <a:latin typeface="+mn-lt"/>
              </a:rPr>
              <a:t>most likely to be true</a:t>
            </a:r>
            <a:r>
              <a:rPr lang="en-IN" sz="2400" dirty="0">
                <a:latin typeface="+mn-lt"/>
              </a:rPr>
              <a:t>. </a:t>
            </a:r>
            <a:r>
              <a:rPr lang="en-IN" sz="2400" b="1" dirty="0">
                <a:latin typeface="+mn-lt"/>
              </a:rPr>
              <a:t>(</a:t>
            </a:r>
            <a:r>
              <a:rPr lang="en-US" sz="2400" b="1" dirty="0">
                <a:latin typeface="+mn-lt"/>
              </a:rPr>
              <a:t>based on available information, a particular outcome or statement has a high probability of being accurate,</a:t>
            </a:r>
            <a:r>
              <a:rPr lang="en-IN" sz="2400" b="1" dirty="0">
                <a:latin typeface="+mn-lt"/>
              </a:rPr>
              <a:t>)</a:t>
            </a:r>
          </a:p>
          <a:p>
            <a:pPr>
              <a:lnSpc>
                <a:spcPct val="150000"/>
              </a:lnSpc>
            </a:pPr>
            <a:r>
              <a:rPr lang="en-IN" sz="2400" dirty="0">
                <a:latin typeface="+mn-lt"/>
              </a:rPr>
              <a:t>Two Approaches to do this </a:t>
            </a:r>
          </a:p>
          <a:p>
            <a:pPr marL="898525" indent="0">
              <a:lnSpc>
                <a:spcPct val="150000"/>
              </a:lnSpc>
              <a:buNone/>
            </a:pPr>
            <a:r>
              <a:rPr lang="en-IN" sz="2400" dirty="0">
                <a:latin typeface="+mn-lt"/>
              </a:rPr>
              <a:t>◦ Non-Monotonic Logic </a:t>
            </a:r>
          </a:p>
          <a:p>
            <a:pPr marL="898525" indent="0">
              <a:lnSpc>
                <a:spcPct val="150000"/>
              </a:lnSpc>
              <a:buNone/>
            </a:pPr>
            <a:r>
              <a:rPr lang="en-IN" sz="2400" dirty="0">
                <a:latin typeface="+mn-lt"/>
              </a:rPr>
              <a:t>◦ Default Logic  </a:t>
            </a:r>
          </a:p>
          <a:p>
            <a:pPr>
              <a:lnSpc>
                <a:spcPct val="150000"/>
              </a:lnSpc>
            </a:pPr>
            <a:r>
              <a:rPr lang="en-IN" altLang="ja-JP" sz="2400" dirty="0">
                <a:latin typeface="+mn-lt"/>
              </a:rPr>
              <a:t>Non-Monotonic reasoning is generic descriptions of a class of reasoning.  </a:t>
            </a:r>
          </a:p>
          <a:p>
            <a:pPr>
              <a:lnSpc>
                <a:spcPct val="150000"/>
              </a:lnSpc>
            </a:pPr>
            <a:r>
              <a:rPr lang="en-IN" altLang="ja-JP" sz="2400" dirty="0">
                <a:latin typeface="+mn-lt"/>
              </a:rPr>
              <a:t>Non-Monotonic logic is a specific theory.  </a:t>
            </a:r>
          </a:p>
          <a:p>
            <a:pPr>
              <a:lnSpc>
                <a:spcPct val="150000"/>
              </a:lnSpc>
            </a:pPr>
            <a:r>
              <a:rPr lang="en-IN" altLang="ja-JP" sz="2400" dirty="0">
                <a:latin typeface="+mn-lt"/>
              </a:rPr>
              <a:t>The same goes for Default reasoning and Default logic. </a:t>
            </a:r>
            <a:endParaRPr lang="en-US" altLang="ja-JP" sz="2400" dirty="0">
              <a:latin typeface="+mn-lt"/>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C7FA00C-9771-4A42-90BB-C6CE0E2721CE}"/>
                  </a:ext>
                </a:extLst>
              </p14:cNvPr>
              <p14:cNvContentPartPr/>
              <p14:nvPr/>
            </p14:nvContentPartPr>
            <p14:xfrm>
              <a:off x="8146407" y="2673851"/>
              <a:ext cx="360" cy="360"/>
            </p14:xfrm>
          </p:contentPart>
        </mc:Choice>
        <mc:Fallback xmlns="">
          <p:pic>
            <p:nvPicPr>
              <p:cNvPr id="9" name="Ink 8">
                <a:extLst>
                  <a:ext uri="{FF2B5EF4-FFF2-40B4-BE49-F238E27FC236}">
                    <a16:creationId xmlns:a16="http://schemas.microsoft.com/office/drawing/2014/main" id="{AC7FA00C-9771-4A42-90BB-C6CE0E2721CE}"/>
                  </a:ext>
                </a:extLst>
              </p:cNvPr>
              <p:cNvPicPr/>
              <p:nvPr/>
            </p:nvPicPr>
            <p:blipFill>
              <a:blip r:embed="rId4"/>
              <a:stretch>
                <a:fillRect/>
              </a:stretch>
            </p:blipFill>
            <p:spPr>
              <a:xfrm>
                <a:off x="8130927" y="2658371"/>
                <a:ext cx="30960" cy="30960"/>
              </a:xfrm>
              <a:prstGeom prst="rect">
                <a:avLst/>
              </a:prstGeom>
            </p:spPr>
          </p:pic>
        </mc:Fallback>
      </mc:AlternateContent>
    </p:spTree>
    <p:extLst>
      <p:ext uri="{BB962C8B-B14F-4D97-AF65-F5344CB8AC3E}">
        <p14:creationId xmlns:p14="http://schemas.microsoft.com/office/powerpoint/2010/main" val="19199269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A5A782-9AD0-4AEF-97DD-A0F0EC43DDC5}"/>
              </a:ext>
            </a:extLst>
          </p:cNvPr>
          <p:cNvSpPr>
            <a:spLocks noGrp="1"/>
          </p:cNvSpPr>
          <p:nvPr>
            <p:ph type="title"/>
          </p:nvPr>
        </p:nvSpPr>
        <p:spPr/>
        <p:txBody>
          <a:bodyPr/>
          <a:lstStyle/>
          <a:p>
            <a:r>
              <a:rPr lang="en-US" b="1" dirty="0"/>
              <a:t>Default Reasoning</a:t>
            </a:r>
            <a:endParaRPr lang="en-IN" dirty="0"/>
          </a:p>
        </p:txBody>
      </p:sp>
      <p:sp>
        <p:nvSpPr>
          <p:cNvPr id="6" name="Text Placeholder 5">
            <a:extLst>
              <a:ext uri="{FF2B5EF4-FFF2-40B4-BE49-F238E27FC236}">
                <a16:creationId xmlns:a16="http://schemas.microsoft.com/office/drawing/2014/main" id="{2C832946-A5F9-490B-AEA8-18EB1CF06437}"/>
              </a:ext>
            </a:extLst>
          </p:cNvPr>
          <p:cNvSpPr>
            <a:spLocks noGrp="1"/>
          </p:cNvSpPr>
          <p:nvPr>
            <p:ph type="body" sz="quarter" idx="17"/>
          </p:nvPr>
        </p:nvSpPr>
        <p:spPr>
          <a:xfrm>
            <a:off x="685800" y="2209800"/>
            <a:ext cx="12961441" cy="5184576"/>
          </a:xfrm>
        </p:spPr>
        <p:txBody>
          <a:bodyPr/>
          <a:lstStyle/>
          <a:p>
            <a:r>
              <a:rPr lang="en-IN" sz="3200" b="1" dirty="0">
                <a:solidFill>
                  <a:srgbClr val="C00000"/>
                </a:solidFill>
                <a:latin typeface="+mn-lt"/>
              </a:rPr>
              <a:t>Non-Monotonic Logic</a:t>
            </a:r>
          </a:p>
          <a:p>
            <a:pPr marL="0" indent="0">
              <a:buNone/>
            </a:pPr>
            <a:r>
              <a:rPr lang="en-US" b="1" dirty="0">
                <a:solidFill>
                  <a:srgbClr val="FFC000"/>
                </a:solidFill>
              </a:rPr>
              <a:t>The truth of the proposition may change when new information is added and logic may be built to allow the statement to be retracted</a:t>
            </a:r>
            <a:r>
              <a:rPr lang="en-US" dirty="0"/>
              <a:t>.</a:t>
            </a:r>
          </a:p>
          <a:p>
            <a:pPr marL="0" indent="0">
              <a:buNone/>
            </a:pPr>
            <a:r>
              <a:rPr lang="en-US" dirty="0"/>
              <a:t>This is an extension of first-order predicate logic to include a </a:t>
            </a:r>
            <a:r>
              <a:rPr lang="en-US" i="1" dirty="0"/>
              <a:t>modal</a:t>
            </a:r>
            <a:r>
              <a:rPr lang="en-US" dirty="0"/>
              <a:t> operator, </a:t>
            </a:r>
            <a:r>
              <a:rPr lang="en-US" i="1" dirty="0"/>
              <a:t>M</a:t>
            </a:r>
            <a:r>
              <a:rPr lang="en-US" dirty="0"/>
              <a:t>. The purpose of this is to allow for consistency.</a:t>
            </a:r>
          </a:p>
          <a:p>
            <a:pPr marL="0" indent="0">
              <a:buNone/>
            </a:pPr>
            <a:endParaRPr lang="en-US" dirty="0"/>
          </a:p>
          <a:p>
            <a:pPr marL="0" indent="0">
              <a:buNone/>
            </a:pPr>
            <a:r>
              <a:rPr lang="en-US" dirty="0"/>
              <a:t>states that for all </a:t>
            </a:r>
            <a:r>
              <a:rPr lang="en-US" i="1" dirty="0"/>
              <a:t>x</a:t>
            </a:r>
            <a:r>
              <a:rPr lang="en-US" dirty="0"/>
              <a:t> is </a:t>
            </a:r>
            <a:r>
              <a:rPr lang="en-US" i="1" dirty="0"/>
              <a:t>x</a:t>
            </a:r>
            <a:r>
              <a:rPr lang="en-US" dirty="0"/>
              <a:t> plays an instrument and if the fact that </a:t>
            </a:r>
            <a:r>
              <a:rPr lang="en-US" i="1" dirty="0"/>
              <a:t>x</a:t>
            </a:r>
            <a:r>
              <a:rPr lang="en-US" dirty="0"/>
              <a:t> can improvise is consistent with all other knowledge then we can conclude that </a:t>
            </a:r>
            <a:r>
              <a:rPr lang="en-US" i="1" dirty="0"/>
              <a:t>x</a:t>
            </a:r>
            <a:r>
              <a:rPr lang="en-US" dirty="0"/>
              <a:t> is a jazz musician. </a:t>
            </a:r>
          </a:p>
          <a:p>
            <a:pPr marL="0" indent="0">
              <a:buNone/>
            </a:pPr>
            <a:endParaRPr lang="en-US" dirty="0"/>
          </a:p>
          <a:p>
            <a:pPr marL="0" indent="0">
              <a:buNone/>
            </a:pPr>
            <a:endParaRPr lang="en-IN" b="1" dirty="0"/>
          </a:p>
        </p:txBody>
      </p:sp>
      <p:pic>
        <p:nvPicPr>
          <p:cNvPr id="3" name="Picture 2">
            <a:extLst>
              <a:ext uri="{FF2B5EF4-FFF2-40B4-BE49-F238E27FC236}">
                <a16:creationId xmlns:a16="http://schemas.microsoft.com/office/drawing/2014/main" id="{46D951AA-F1B4-4757-9531-A636E5D037FB}"/>
              </a:ext>
            </a:extLst>
          </p:cNvPr>
          <p:cNvPicPr>
            <a:picLocks noChangeAspect="1"/>
          </p:cNvPicPr>
          <p:nvPr/>
        </p:nvPicPr>
        <p:blipFill>
          <a:blip r:embed="rId2"/>
          <a:stretch>
            <a:fillRect/>
          </a:stretch>
        </p:blipFill>
        <p:spPr>
          <a:xfrm>
            <a:off x="1447800" y="4794067"/>
            <a:ext cx="9893300" cy="762000"/>
          </a:xfrm>
          <a:prstGeom prst="rect">
            <a:avLst/>
          </a:prstGeom>
        </p:spPr>
      </p:pic>
    </p:spTree>
    <p:extLst>
      <p:ext uri="{BB962C8B-B14F-4D97-AF65-F5344CB8AC3E}">
        <p14:creationId xmlns:p14="http://schemas.microsoft.com/office/powerpoint/2010/main" val="10145973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F0B61-35F5-4126-891C-61C95FA4B2B9}"/>
              </a:ext>
            </a:extLst>
          </p:cNvPr>
          <p:cNvSpPr>
            <a:spLocks noGrp="1"/>
          </p:cNvSpPr>
          <p:nvPr>
            <p:ph type="title"/>
          </p:nvPr>
        </p:nvSpPr>
        <p:spPr/>
        <p:txBody>
          <a:bodyPr/>
          <a:lstStyle/>
          <a:p>
            <a:r>
              <a:rPr lang="en-US" b="1" dirty="0"/>
              <a:t>Default Reasoning</a:t>
            </a:r>
            <a:endParaRPr lang="en-IN" dirty="0"/>
          </a:p>
        </p:txBody>
      </p:sp>
      <p:sp>
        <p:nvSpPr>
          <p:cNvPr id="6" name="Text Placeholder 5">
            <a:extLst>
              <a:ext uri="{FF2B5EF4-FFF2-40B4-BE49-F238E27FC236}">
                <a16:creationId xmlns:a16="http://schemas.microsoft.com/office/drawing/2014/main" id="{8A061CEE-2B33-475F-AB5B-5188F3CBFF3B}"/>
              </a:ext>
            </a:extLst>
          </p:cNvPr>
          <p:cNvSpPr>
            <a:spLocks noGrp="1"/>
          </p:cNvSpPr>
          <p:nvPr>
            <p:ph type="body" sz="quarter" idx="17"/>
          </p:nvPr>
        </p:nvSpPr>
        <p:spPr/>
        <p:txBody>
          <a:bodyPr/>
          <a:lstStyle/>
          <a:p>
            <a:pPr marL="0" indent="0">
              <a:buNone/>
            </a:pPr>
            <a:r>
              <a:rPr lang="en-US" dirty="0"/>
              <a:t>How do we define </a:t>
            </a:r>
            <a:r>
              <a:rPr lang="en-US" i="1" dirty="0"/>
              <a:t>consistency</a:t>
            </a:r>
            <a:r>
              <a:rPr lang="en-US" dirty="0"/>
              <a:t>? </a:t>
            </a:r>
          </a:p>
          <a:p>
            <a:pPr marL="0" indent="0">
              <a:buNone/>
            </a:pPr>
            <a:r>
              <a:rPr lang="en-US" dirty="0"/>
              <a:t>One common solution (consistent with PROLOG notation) is </a:t>
            </a:r>
          </a:p>
          <a:p>
            <a:pPr marL="0" indent="0">
              <a:buNone/>
            </a:pPr>
            <a:endParaRPr lang="en-IN" dirty="0"/>
          </a:p>
        </p:txBody>
      </p:sp>
      <p:pic>
        <p:nvPicPr>
          <p:cNvPr id="3" name="Picture 2">
            <a:extLst>
              <a:ext uri="{FF2B5EF4-FFF2-40B4-BE49-F238E27FC236}">
                <a16:creationId xmlns:a16="http://schemas.microsoft.com/office/drawing/2014/main" id="{F43ADD3C-BC15-4B82-9B14-63CBD1DF283D}"/>
              </a:ext>
            </a:extLst>
          </p:cNvPr>
          <p:cNvPicPr>
            <a:picLocks noChangeAspect="1"/>
          </p:cNvPicPr>
          <p:nvPr/>
        </p:nvPicPr>
        <p:blipFill>
          <a:blip r:embed="rId2"/>
          <a:stretch>
            <a:fillRect/>
          </a:stretch>
        </p:blipFill>
        <p:spPr>
          <a:xfrm>
            <a:off x="1143000" y="3917156"/>
            <a:ext cx="11926369" cy="395287"/>
          </a:xfrm>
          <a:prstGeom prst="rect">
            <a:avLst/>
          </a:prstGeom>
        </p:spPr>
      </p:pic>
    </p:spTree>
    <p:extLst>
      <p:ext uri="{BB962C8B-B14F-4D97-AF65-F5344CB8AC3E}">
        <p14:creationId xmlns:p14="http://schemas.microsoft.com/office/powerpoint/2010/main" val="8046610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6FF09A-C0F1-48FA-9DC7-06F6E0BB1269}"/>
              </a:ext>
            </a:extLst>
          </p:cNvPr>
          <p:cNvSpPr>
            <a:spLocks noGrp="1"/>
          </p:cNvSpPr>
          <p:nvPr>
            <p:ph type="title"/>
          </p:nvPr>
        </p:nvSpPr>
        <p:spPr/>
        <p:txBody>
          <a:bodyPr/>
          <a:lstStyle/>
          <a:p>
            <a:r>
              <a:rPr lang="en-US" b="1" dirty="0"/>
              <a:t>Default Reasoning</a:t>
            </a:r>
            <a:endParaRPr lang="en-IN" dirty="0"/>
          </a:p>
        </p:txBody>
      </p:sp>
      <p:sp>
        <p:nvSpPr>
          <p:cNvPr id="6" name="Text Placeholder 5">
            <a:extLst>
              <a:ext uri="{FF2B5EF4-FFF2-40B4-BE49-F238E27FC236}">
                <a16:creationId xmlns:a16="http://schemas.microsoft.com/office/drawing/2014/main" id="{06ED275D-45BF-4D2D-BE84-8B7992324D04}"/>
              </a:ext>
            </a:extLst>
          </p:cNvPr>
          <p:cNvSpPr>
            <a:spLocks noGrp="1"/>
          </p:cNvSpPr>
          <p:nvPr>
            <p:ph type="body" sz="quarter" idx="17"/>
          </p:nvPr>
        </p:nvSpPr>
        <p:spPr/>
        <p:txBody>
          <a:bodyPr/>
          <a:lstStyle/>
          <a:p>
            <a:pPr marL="0" indent="0">
              <a:buNone/>
            </a:pPr>
            <a:r>
              <a:rPr lang="en-US" b="1" dirty="0">
                <a:solidFill>
                  <a:srgbClr val="C00000"/>
                </a:solidFill>
              </a:rPr>
              <a:t>2. Default Logic</a:t>
            </a:r>
          </a:p>
          <a:p>
            <a:pPr marL="0" indent="0">
              <a:buNone/>
            </a:pPr>
            <a:r>
              <a:rPr lang="en-US" dirty="0"/>
              <a:t>It expresses facts like“ by default something is true”</a:t>
            </a:r>
          </a:p>
          <a:p>
            <a:pPr marL="0" indent="0">
              <a:buNone/>
            </a:pPr>
            <a:r>
              <a:rPr lang="en-US" b="1" dirty="0"/>
              <a:t>Standard logic</a:t>
            </a:r>
            <a:r>
              <a:rPr lang="en-US" dirty="0"/>
              <a:t>: can only express that something is true or that something is false. </a:t>
            </a:r>
          </a:p>
          <a:p>
            <a:pPr marL="0" indent="0">
              <a:buNone/>
            </a:pPr>
            <a:r>
              <a:rPr lang="en-US" dirty="0"/>
              <a:t>This is a problem because reasoning often involves facts that are true in the majority of cases but not always.</a:t>
            </a:r>
          </a:p>
          <a:p>
            <a:pPr marL="0" indent="0">
              <a:buNone/>
            </a:pPr>
            <a:endParaRPr lang="en-US" dirty="0"/>
          </a:p>
          <a:p>
            <a:pPr marL="0" indent="0">
              <a:buNone/>
            </a:pPr>
            <a:endParaRPr lang="en-US"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35421557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B9C1A-DCB9-4F0C-9DE3-DFF624717777}"/>
              </a:ext>
            </a:extLst>
          </p:cNvPr>
          <p:cNvSpPr>
            <a:spLocks noGrp="1"/>
          </p:cNvSpPr>
          <p:nvPr>
            <p:ph type="title"/>
          </p:nvPr>
        </p:nvSpPr>
        <p:spPr/>
        <p:txBody>
          <a:bodyPr/>
          <a:lstStyle/>
          <a:p>
            <a:r>
              <a:rPr lang="en-US" b="1" dirty="0"/>
              <a:t>Default Reasoning</a:t>
            </a:r>
            <a:endParaRPr lang="en-IN" dirty="0"/>
          </a:p>
        </p:txBody>
      </p:sp>
      <p:sp>
        <p:nvSpPr>
          <p:cNvPr id="5" name="Text Placeholder 4">
            <a:extLst>
              <a:ext uri="{FF2B5EF4-FFF2-40B4-BE49-F238E27FC236}">
                <a16:creationId xmlns:a16="http://schemas.microsoft.com/office/drawing/2014/main" id="{5C24F75B-0115-4072-B92E-8098DBCBD7B0}"/>
              </a:ext>
            </a:extLst>
          </p:cNvPr>
          <p:cNvSpPr>
            <a:spLocks noGrp="1"/>
          </p:cNvSpPr>
          <p:nvPr>
            <p:ph type="body" sz="quarter" idx="17"/>
          </p:nvPr>
        </p:nvSpPr>
        <p:spPr/>
        <p:txBody>
          <a:bodyPr/>
          <a:lstStyle/>
          <a:p>
            <a:pPr marL="0" indent="0">
              <a:buNone/>
            </a:pPr>
            <a:r>
              <a:rPr lang="en-US" dirty="0"/>
              <a:t>Example of default logic: “ Birds typically fly”</a:t>
            </a:r>
          </a:p>
          <a:p>
            <a:pPr marL="0" indent="0">
              <a:buNone/>
            </a:pPr>
            <a:r>
              <a:rPr lang="en-IN" dirty="0"/>
              <a:t>This is expressed in standard logic like </a:t>
            </a:r>
          </a:p>
          <a:p>
            <a:pPr marL="0" indent="0">
              <a:buNone/>
            </a:pPr>
            <a:r>
              <a:rPr lang="en-IN" dirty="0" err="1"/>
              <a:t>i</a:t>
            </a:r>
            <a:r>
              <a:rPr lang="en-IN" dirty="0"/>
              <a:t>) “All birds fly”-&gt; This is inconsistent with fact that penguins do not fly</a:t>
            </a:r>
          </a:p>
          <a:p>
            <a:pPr marL="0" indent="0">
              <a:buNone/>
            </a:pPr>
            <a:r>
              <a:rPr lang="en-IN" dirty="0"/>
              <a:t>ii) All birds that are not penguins and not ostriches and -------- fly-&gt; this requires all exceptions to the rule to be specified.</a:t>
            </a:r>
          </a:p>
          <a:p>
            <a:pPr marL="0" indent="0">
              <a:buNone/>
            </a:pPr>
            <a:endParaRPr lang="en-IN" dirty="0"/>
          </a:p>
        </p:txBody>
      </p:sp>
    </p:spTree>
    <p:extLst>
      <p:ext uri="{BB962C8B-B14F-4D97-AF65-F5344CB8AC3E}">
        <p14:creationId xmlns:p14="http://schemas.microsoft.com/office/powerpoint/2010/main" val="23997178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C623C8-A995-4485-92BF-7D5ACF4925F6}"/>
              </a:ext>
            </a:extLst>
          </p:cNvPr>
          <p:cNvSpPr>
            <a:spLocks noGrp="1"/>
          </p:cNvSpPr>
          <p:nvPr>
            <p:ph type="title"/>
          </p:nvPr>
        </p:nvSpPr>
        <p:spPr/>
        <p:txBody>
          <a:bodyPr/>
          <a:lstStyle/>
          <a:p>
            <a:r>
              <a:rPr lang="en-US" b="1" dirty="0"/>
              <a:t>Default Reasoning</a:t>
            </a:r>
            <a:endParaRPr lang="en-IN" dirty="0"/>
          </a:p>
        </p:txBody>
      </p:sp>
      <p:sp>
        <p:nvSpPr>
          <p:cNvPr id="5" name="Text Placeholder 4">
            <a:extLst>
              <a:ext uri="{FF2B5EF4-FFF2-40B4-BE49-F238E27FC236}">
                <a16:creationId xmlns:a16="http://schemas.microsoft.com/office/drawing/2014/main" id="{3267FF26-EF38-4D27-B00C-3BA7C45E9CE1}"/>
              </a:ext>
            </a:extLst>
          </p:cNvPr>
          <p:cNvSpPr>
            <a:spLocks noGrp="1"/>
          </p:cNvSpPr>
          <p:nvPr>
            <p:ph type="body" sz="quarter" idx="17"/>
          </p:nvPr>
        </p:nvSpPr>
        <p:spPr/>
        <p:txBody>
          <a:bodyPr/>
          <a:lstStyle/>
          <a:p>
            <a:pPr marL="0" indent="0">
              <a:buNone/>
            </a:pPr>
            <a:r>
              <a:rPr lang="en-US" dirty="0"/>
              <a:t>Default logic aims at formalizing inference rules without explicitly mentioning all their exceptions</a:t>
            </a:r>
          </a:p>
          <a:p>
            <a:pPr marL="0" indent="0">
              <a:buNone/>
            </a:pPr>
            <a:r>
              <a:rPr lang="en-US" dirty="0"/>
              <a:t>Default logic introduces a new inference rule: </a:t>
            </a:r>
          </a:p>
          <a:p>
            <a:pPr marL="0" indent="0">
              <a:buNone/>
            </a:pPr>
            <a:r>
              <a:rPr lang="en-IN" dirty="0"/>
              <a:t>A= prerequisite</a:t>
            </a:r>
          </a:p>
          <a:p>
            <a:pPr marL="0" indent="0">
              <a:buNone/>
            </a:pPr>
            <a:r>
              <a:rPr lang="en-IN" dirty="0"/>
              <a:t>B = Justification</a:t>
            </a:r>
          </a:p>
          <a:p>
            <a:pPr marL="0" indent="0">
              <a:buNone/>
            </a:pPr>
            <a:r>
              <a:rPr lang="en-IN" dirty="0"/>
              <a:t>C = Consequent</a:t>
            </a:r>
          </a:p>
          <a:p>
            <a:pPr marL="0" indent="0">
              <a:buNone/>
            </a:pPr>
            <a:r>
              <a:rPr lang="en-IN" dirty="0"/>
              <a:t>Read as “ If A is provable and it is consistent to assume B then conclude C”</a:t>
            </a:r>
          </a:p>
        </p:txBody>
      </p:sp>
      <p:pic>
        <p:nvPicPr>
          <p:cNvPr id="10" name="Picture 9">
            <a:extLst>
              <a:ext uri="{FF2B5EF4-FFF2-40B4-BE49-F238E27FC236}">
                <a16:creationId xmlns:a16="http://schemas.microsoft.com/office/drawing/2014/main" id="{415C6CA2-2539-49D7-BF3E-30F1B02FC372}"/>
              </a:ext>
            </a:extLst>
          </p:cNvPr>
          <p:cNvPicPr>
            <a:picLocks noChangeAspect="1"/>
          </p:cNvPicPr>
          <p:nvPr/>
        </p:nvPicPr>
        <p:blipFill>
          <a:blip r:embed="rId2"/>
          <a:stretch>
            <a:fillRect/>
          </a:stretch>
        </p:blipFill>
        <p:spPr>
          <a:xfrm>
            <a:off x="8839200" y="3200399"/>
            <a:ext cx="1295400" cy="915939"/>
          </a:xfrm>
          <a:prstGeom prst="rect">
            <a:avLst/>
          </a:prstGeom>
        </p:spPr>
      </p:pic>
    </p:spTree>
    <p:extLst>
      <p:ext uri="{BB962C8B-B14F-4D97-AF65-F5344CB8AC3E}">
        <p14:creationId xmlns:p14="http://schemas.microsoft.com/office/powerpoint/2010/main" val="498885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EE7F42-9CA7-41EE-BF44-61B7AB72A733}"/>
              </a:ext>
            </a:extLst>
          </p:cNvPr>
          <p:cNvSpPr>
            <a:spLocks noGrp="1"/>
          </p:cNvSpPr>
          <p:nvPr>
            <p:ph type="title"/>
          </p:nvPr>
        </p:nvSpPr>
        <p:spPr/>
        <p:txBody>
          <a:bodyPr/>
          <a:lstStyle/>
          <a:p>
            <a:r>
              <a:rPr lang="en-US" b="1" dirty="0"/>
              <a:t>Default Reasoning</a:t>
            </a:r>
            <a:endParaRPr lang="en-IN" dirty="0"/>
          </a:p>
        </p:txBody>
      </p:sp>
      <p:sp>
        <p:nvSpPr>
          <p:cNvPr id="5" name="Text Placeholder 4">
            <a:extLst>
              <a:ext uri="{FF2B5EF4-FFF2-40B4-BE49-F238E27FC236}">
                <a16:creationId xmlns:a16="http://schemas.microsoft.com/office/drawing/2014/main" id="{862CC506-085D-4206-B748-9F506656347D}"/>
              </a:ext>
            </a:extLst>
          </p:cNvPr>
          <p:cNvSpPr>
            <a:spLocks noGrp="1"/>
          </p:cNvSpPr>
          <p:nvPr>
            <p:ph type="body" sz="quarter" idx="17"/>
          </p:nvPr>
        </p:nvSpPr>
        <p:spPr/>
        <p:txBody>
          <a:bodyPr/>
          <a:lstStyle/>
          <a:p>
            <a:pPr marL="0" indent="0">
              <a:buNone/>
            </a:pPr>
            <a:endParaRPr lang="en-IN" dirty="0"/>
          </a:p>
        </p:txBody>
      </p:sp>
      <p:pic>
        <p:nvPicPr>
          <p:cNvPr id="7" name="Picture 6">
            <a:extLst>
              <a:ext uri="{FF2B5EF4-FFF2-40B4-BE49-F238E27FC236}">
                <a16:creationId xmlns:a16="http://schemas.microsoft.com/office/drawing/2014/main" id="{CD8F78D9-A2FC-4A49-9C68-FBF6437841FE}"/>
              </a:ext>
            </a:extLst>
          </p:cNvPr>
          <p:cNvPicPr>
            <a:picLocks noChangeAspect="1"/>
          </p:cNvPicPr>
          <p:nvPr/>
        </p:nvPicPr>
        <p:blipFill>
          <a:blip r:embed="rId2"/>
          <a:stretch>
            <a:fillRect/>
          </a:stretch>
        </p:blipFill>
        <p:spPr>
          <a:xfrm>
            <a:off x="1063211" y="1828800"/>
            <a:ext cx="12503978" cy="5334000"/>
          </a:xfrm>
          <a:prstGeom prst="rect">
            <a:avLst/>
          </a:prstGeom>
        </p:spPr>
      </p:pic>
    </p:spTree>
    <p:extLst>
      <p:ext uri="{BB962C8B-B14F-4D97-AF65-F5344CB8AC3E}">
        <p14:creationId xmlns:p14="http://schemas.microsoft.com/office/powerpoint/2010/main" val="34331670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Minimalist Reasoning </a:t>
            </a:r>
          </a:p>
        </p:txBody>
      </p:sp>
      <p:sp>
        <p:nvSpPr>
          <p:cNvPr id="6" name="Text Placeholder 5"/>
          <p:cNvSpPr>
            <a:spLocks noGrp="1"/>
          </p:cNvSpPr>
          <p:nvPr>
            <p:ph type="body" sz="quarter" idx="17"/>
          </p:nvPr>
        </p:nvSpPr>
        <p:spPr>
          <a:xfrm>
            <a:off x="1143000" y="1905000"/>
            <a:ext cx="13106400" cy="5181600"/>
          </a:xfrm>
        </p:spPr>
        <p:txBody>
          <a:bodyPr/>
          <a:lstStyle/>
          <a:p>
            <a:pPr>
              <a:lnSpc>
                <a:spcPct val="150000"/>
              </a:lnSpc>
            </a:pPr>
            <a:r>
              <a:rPr lang="en-IN" sz="2400" dirty="0">
                <a:latin typeface="+mn-lt"/>
              </a:rPr>
              <a:t> The idea behind using minimal models as a basis for non-monotonic reasoning about the world is the following –  </a:t>
            </a:r>
          </a:p>
          <a:p>
            <a:pPr marL="1477963" lvl="1">
              <a:lnSpc>
                <a:spcPct val="150000"/>
              </a:lnSpc>
              <a:buFont typeface="Wingdings" panose="05000000000000000000" pitchFamily="2" charset="2"/>
              <a:buChar char="§"/>
            </a:pPr>
            <a:r>
              <a:rPr lang="en-IN" sz="2500" i="1" dirty="0">
                <a:latin typeface="+mn-lt"/>
              </a:rPr>
              <a:t>There are many fewer true statements than false ones.  </a:t>
            </a:r>
          </a:p>
          <a:p>
            <a:pPr marL="1477963" lvl="1">
              <a:lnSpc>
                <a:spcPct val="150000"/>
              </a:lnSpc>
              <a:buFont typeface="Wingdings" panose="05000000000000000000" pitchFamily="2" charset="2"/>
              <a:buChar char="§"/>
            </a:pPr>
            <a:r>
              <a:rPr lang="en-IN" sz="2500" i="1" dirty="0">
                <a:latin typeface="+mn-lt"/>
              </a:rPr>
              <a:t>If something is true and relevant it makes sense to assume that it has been entered into our knowledge base.  </a:t>
            </a:r>
          </a:p>
          <a:p>
            <a:pPr marL="1477963" lvl="1">
              <a:lnSpc>
                <a:spcPct val="150000"/>
              </a:lnSpc>
              <a:buFont typeface="Wingdings" panose="05000000000000000000" pitchFamily="2" charset="2"/>
              <a:buChar char="§"/>
            </a:pPr>
            <a:r>
              <a:rPr lang="en-IN" sz="2500" i="1" dirty="0">
                <a:latin typeface="+mn-lt"/>
              </a:rPr>
              <a:t>Therefore, assume that the only true statements are those that necessarily must be true to maintain consistency. </a:t>
            </a:r>
          </a:p>
          <a:p>
            <a:pPr marL="80963" lvl="1" indent="0">
              <a:buNone/>
            </a:pPr>
            <a:r>
              <a:rPr lang="en-US" sz="2500" b="1" dirty="0">
                <a:latin typeface="+mn-lt"/>
              </a:rPr>
              <a:t>There are two kinds of minimalist reasoning</a:t>
            </a:r>
          </a:p>
          <a:p>
            <a:pPr marL="823913" lvl="2" indent="-342900"/>
            <a:r>
              <a:rPr lang="en-US" sz="2300" dirty="0">
                <a:latin typeface="+mn-lt"/>
              </a:rPr>
              <a:t>The Closed World Assumption </a:t>
            </a:r>
            <a:endParaRPr lang="en-IN" sz="2300" dirty="0">
              <a:latin typeface="+mn-lt"/>
            </a:endParaRPr>
          </a:p>
          <a:p>
            <a:pPr marL="823913" lvl="2" indent="-342900"/>
            <a:r>
              <a:rPr lang="en-US" sz="2300" dirty="0">
                <a:latin typeface="+mn-lt"/>
              </a:rPr>
              <a:t>Circumscription </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C7FA00C-9771-4A42-90BB-C6CE0E2721CE}"/>
                  </a:ext>
                </a:extLst>
              </p14:cNvPr>
              <p14:cNvContentPartPr/>
              <p14:nvPr/>
            </p14:nvContentPartPr>
            <p14:xfrm>
              <a:off x="8146407" y="2673851"/>
              <a:ext cx="360" cy="360"/>
            </p14:xfrm>
          </p:contentPart>
        </mc:Choice>
        <mc:Fallback xmlns="">
          <p:pic>
            <p:nvPicPr>
              <p:cNvPr id="9" name="Ink 8">
                <a:extLst>
                  <a:ext uri="{FF2B5EF4-FFF2-40B4-BE49-F238E27FC236}">
                    <a16:creationId xmlns:a16="http://schemas.microsoft.com/office/drawing/2014/main" id="{AC7FA00C-9771-4A42-90BB-C6CE0E2721CE}"/>
                  </a:ext>
                </a:extLst>
              </p:cNvPr>
              <p:cNvPicPr/>
              <p:nvPr/>
            </p:nvPicPr>
            <p:blipFill>
              <a:blip r:embed="rId4"/>
              <a:stretch>
                <a:fillRect/>
              </a:stretch>
            </p:blipFill>
            <p:spPr>
              <a:xfrm>
                <a:off x="8130927" y="2658371"/>
                <a:ext cx="30960" cy="30960"/>
              </a:xfrm>
              <a:prstGeom prst="rect">
                <a:avLst/>
              </a:prstGeom>
            </p:spPr>
          </p:pic>
        </mc:Fallback>
      </mc:AlternateContent>
    </p:spTree>
    <p:extLst>
      <p:ext uri="{BB962C8B-B14F-4D97-AF65-F5344CB8AC3E}">
        <p14:creationId xmlns:p14="http://schemas.microsoft.com/office/powerpoint/2010/main" val="1294163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FD9E37-2535-522F-B7EB-8FA14F7B0CEB}"/>
              </a:ext>
            </a:extLst>
          </p:cNvPr>
          <p:cNvSpPr>
            <a:spLocks noGrp="1"/>
          </p:cNvSpPr>
          <p:nvPr>
            <p:ph type="sldNum" sz="quarter" idx="14"/>
          </p:nvPr>
        </p:nvSpPr>
        <p:spPr/>
        <p:txBody>
          <a:bodyPr/>
          <a:lstStyle/>
          <a:p>
            <a:fld id="{45A3C14A-F937-4231-B6F1-40B429FAFB2F}" type="slidenum">
              <a:rPr lang="en-NZ" smtClean="0"/>
              <a:pPr/>
              <a:t>13</a:t>
            </a:fld>
            <a:endParaRPr lang="en-NZ" dirty="0"/>
          </a:p>
        </p:txBody>
      </p:sp>
      <p:sp>
        <p:nvSpPr>
          <p:cNvPr id="3" name="Title 2">
            <a:extLst>
              <a:ext uri="{FF2B5EF4-FFF2-40B4-BE49-F238E27FC236}">
                <a16:creationId xmlns:a16="http://schemas.microsoft.com/office/drawing/2014/main" id="{C94FC445-F9F9-9D93-DC87-11539F6A60A1}"/>
              </a:ext>
            </a:extLst>
          </p:cNvPr>
          <p:cNvSpPr>
            <a:spLocks noGrp="1"/>
          </p:cNvSpPr>
          <p:nvPr>
            <p:ph type="title"/>
          </p:nvPr>
        </p:nvSpPr>
        <p:spPr>
          <a:xfrm>
            <a:off x="914400" y="-30480"/>
            <a:ext cx="7454312" cy="1005842"/>
          </a:xfrm>
        </p:spPr>
        <p:txBody>
          <a:bodyPr/>
          <a:lstStyle/>
          <a:p>
            <a:r>
              <a:rPr lang="en-US" dirty="0">
                <a:solidFill>
                  <a:srgbClr val="3366CC"/>
                </a:solidFill>
              </a:rPr>
              <a:t>Minimax algorithm</a:t>
            </a:r>
            <a:endParaRPr lang="en-IN" dirty="0">
              <a:solidFill>
                <a:srgbClr val="3366CC"/>
              </a:solidFill>
            </a:endParaRPr>
          </a:p>
        </p:txBody>
      </p:sp>
      <p:sp>
        <p:nvSpPr>
          <p:cNvPr id="4" name="Text Placeholder 3">
            <a:extLst>
              <a:ext uri="{FF2B5EF4-FFF2-40B4-BE49-F238E27FC236}">
                <a16:creationId xmlns:a16="http://schemas.microsoft.com/office/drawing/2014/main" id="{BE0D9AE8-950A-0CC4-9648-166450D76D70}"/>
              </a:ext>
            </a:extLst>
          </p:cNvPr>
          <p:cNvSpPr>
            <a:spLocks noGrp="1"/>
          </p:cNvSpPr>
          <p:nvPr>
            <p:ph type="body" sz="quarter" idx="17"/>
          </p:nvPr>
        </p:nvSpPr>
        <p:spPr>
          <a:xfrm>
            <a:off x="746939" y="762000"/>
            <a:ext cx="12961441" cy="5184576"/>
          </a:xfrm>
        </p:spPr>
        <p:txBody>
          <a:bodyPr/>
          <a:lstStyle/>
          <a:p>
            <a:pPr marL="342900" indent="-342900" algn="just">
              <a:buFont typeface="Arial" panose="020B0604020202020204" pitchFamily="34" charset="0"/>
              <a:buChar char="•"/>
            </a:pPr>
            <a:r>
              <a:rPr lang="en-US" sz="2400" dirty="0">
                <a:solidFill>
                  <a:schemeClr val="tx1"/>
                </a:solidFill>
              </a:rPr>
              <a:t>Mini-max algorithm is a </a:t>
            </a:r>
            <a:r>
              <a:rPr lang="en-US" sz="2400" dirty="0">
                <a:solidFill>
                  <a:srgbClr val="B40000"/>
                </a:solidFill>
              </a:rPr>
              <a:t>recursive or backtracking algorithm </a:t>
            </a:r>
            <a:r>
              <a:rPr lang="en-US" sz="2400" dirty="0">
                <a:solidFill>
                  <a:schemeClr val="tx1"/>
                </a:solidFill>
              </a:rPr>
              <a:t>that is used in decision-making and game theory. </a:t>
            </a:r>
          </a:p>
          <a:p>
            <a:pPr marL="342900" indent="-342900" algn="just">
              <a:buFont typeface="Arial" panose="020B0604020202020204" pitchFamily="34" charset="0"/>
              <a:buChar char="•"/>
            </a:pPr>
            <a:r>
              <a:rPr lang="en-US" sz="2400" dirty="0">
                <a:solidFill>
                  <a:schemeClr val="tx1"/>
                </a:solidFill>
              </a:rPr>
              <a:t>It </a:t>
            </a:r>
            <a:r>
              <a:rPr lang="en-US" sz="2400" dirty="0">
                <a:solidFill>
                  <a:srgbClr val="B40000"/>
                </a:solidFill>
              </a:rPr>
              <a:t>provides an optimal move</a:t>
            </a:r>
            <a:r>
              <a:rPr lang="en-US" sz="2400" dirty="0">
                <a:solidFill>
                  <a:schemeClr val="tx1"/>
                </a:solidFill>
              </a:rPr>
              <a:t> for the player assuming that the opponent is also playing optimally.</a:t>
            </a:r>
          </a:p>
          <a:p>
            <a:pPr marL="342900" indent="-342900" algn="just">
              <a:buFont typeface="Arial" panose="020B0604020202020204" pitchFamily="34" charset="0"/>
              <a:buChar char="•"/>
            </a:pPr>
            <a:r>
              <a:rPr lang="en-US" sz="2400" dirty="0">
                <a:solidFill>
                  <a:schemeClr val="tx1"/>
                </a:solidFill>
              </a:rPr>
              <a:t>The mini-Max algorithm </a:t>
            </a:r>
            <a:r>
              <a:rPr lang="en-US" sz="2400" dirty="0">
                <a:solidFill>
                  <a:srgbClr val="B40000"/>
                </a:solidFill>
              </a:rPr>
              <a:t>uses recursion </a:t>
            </a:r>
            <a:r>
              <a:rPr lang="en-US" sz="2400" dirty="0">
                <a:solidFill>
                  <a:schemeClr val="tx1"/>
                </a:solidFill>
              </a:rPr>
              <a:t>to search through the game tree.</a:t>
            </a:r>
          </a:p>
          <a:p>
            <a:pPr marL="342900" indent="-342900" algn="just">
              <a:buFont typeface="Arial" panose="020B0604020202020204" pitchFamily="34" charset="0"/>
              <a:buChar char="•"/>
            </a:pPr>
            <a:r>
              <a:rPr lang="en-US" sz="2400" dirty="0">
                <a:solidFill>
                  <a:schemeClr val="tx1"/>
                </a:solidFill>
              </a:rPr>
              <a:t>The Min-Max algorithm is mostly used for game playing in AI. such as Chess, Checkers, tic-tac-toe, go, and various tow-players game. </a:t>
            </a:r>
          </a:p>
          <a:p>
            <a:pPr marL="342900" indent="-342900" algn="just">
              <a:buFont typeface="Arial" panose="020B0604020202020204" pitchFamily="34" charset="0"/>
              <a:buChar char="•"/>
            </a:pPr>
            <a:r>
              <a:rPr lang="en-US" sz="2400" dirty="0">
                <a:solidFill>
                  <a:schemeClr val="tx1"/>
                </a:solidFill>
              </a:rPr>
              <a:t>This Algorithm </a:t>
            </a:r>
            <a:r>
              <a:rPr lang="en-US" sz="2400" dirty="0">
                <a:solidFill>
                  <a:srgbClr val="B40000"/>
                </a:solidFill>
              </a:rPr>
              <a:t>computes the minimax decision</a:t>
            </a:r>
            <a:r>
              <a:rPr lang="en-US" sz="2400" dirty="0">
                <a:solidFill>
                  <a:schemeClr val="tx1"/>
                </a:solidFill>
              </a:rPr>
              <a:t> for the current state.</a:t>
            </a:r>
          </a:p>
          <a:p>
            <a:pPr marL="342900" indent="-342900" algn="just">
              <a:buFont typeface="Arial" panose="020B0604020202020204" pitchFamily="34" charset="0"/>
              <a:buChar char="•"/>
            </a:pPr>
            <a:r>
              <a:rPr lang="en-US" sz="2400" dirty="0">
                <a:solidFill>
                  <a:schemeClr val="tx1"/>
                </a:solidFill>
              </a:rPr>
              <a:t>In this algorithm two players play the game, one is called MAX and the other is called MIN.</a:t>
            </a:r>
          </a:p>
          <a:p>
            <a:pPr marL="342900" indent="-342900" algn="just">
              <a:buFont typeface="Arial" panose="020B0604020202020204" pitchFamily="34" charset="0"/>
              <a:buChar char="•"/>
            </a:pPr>
            <a:r>
              <a:rPr lang="en-US" sz="2400" dirty="0">
                <a:solidFill>
                  <a:schemeClr val="tx1"/>
                </a:solidFill>
              </a:rPr>
              <a:t>Both the players fight it as the opponent player gets the minimum benefit while they get the maximum benefit.</a:t>
            </a:r>
          </a:p>
          <a:p>
            <a:pPr marL="342900" indent="-342900" algn="just">
              <a:buFont typeface="Arial" panose="020B0604020202020204" pitchFamily="34" charset="0"/>
              <a:buChar char="•"/>
            </a:pPr>
            <a:r>
              <a:rPr lang="en-US" sz="2400" dirty="0">
                <a:solidFill>
                  <a:schemeClr val="tx1"/>
                </a:solidFill>
              </a:rPr>
              <a:t>Both Players of the game are opponents of each other, where MAX will select the maximized value and MIN will select the minimized value.</a:t>
            </a:r>
          </a:p>
          <a:p>
            <a:pPr marL="342900" indent="-342900" algn="just">
              <a:buFont typeface="Arial" panose="020B0604020202020204" pitchFamily="34" charset="0"/>
              <a:buChar char="•"/>
            </a:pPr>
            <a:r>
              <a:rPr lang="en-US" sz="2400" dirty="0">
                <a:solidFill>
                  <a:schemeClr val="tx1"/>
                </a:solidFill>
              </a:rPr>
              <a:t>The minimax algorithm </a:t>
            </a:r>
            <a:r>
              <a:rPr lang="en-US" sz="2400" dirty="0">
                <a:solidFill>
                  <a:srgbClr val="B40000"/>
                </a:solidFill>
              </a:rPr>
              <a:t>performs a depth-first search algorithm </a:t>
            </a:r>
            <a:r>
              <a:rPr lang="en-US" sz="2400" dirty="0">
                <a:solidFill>
                  <a:schemeClr val="tx1"/>
                </a:solidFill>
              </a:rPr>
              <a:t>for the exploration of the complete game tree.</a:t>
            </a:r>
            <a:endParaRPr lang="en-IN" sz="2400" dirty="0">
              <a:solidFill>
                <a:schemeClr val="tx1"/>
              </a:solidFill>
            </a:endParaRPr>
          </a:p>
        </p:txBody>
      </p:sp>
    </p:spTree>
    <p:extLst>
      <p:ext uri="{BB962C8B-B14F-4D97-AF65-F5344CB8AC3E}">
        <p14:creationId xmlns:p14="http://schemas.microsoft.com/office/powerpoint/2010/main" val="21039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Minimalist Reasoning </a:t>
            </a:r>
          </a:p>
        </p:txBody>
      </p:sp>
      <p:sp>
        <p:nvSpPr>
          <p:cNvPr id="6" name="Text Placeholder 5"/>
          <p:cNvSpPr>
            <a:spLocks noGrp="1"/>
          </p:cNvSpPr>
          <p:nvPr>
            <p:ph type="body" sz="quarter" idx="17"/>
          </p:nvPr>
        </p:nvSpPr>
        <p:spPr>
          <a:xfrm>
            <a:off x="838200" y="1066800"/>
            <a:ext cx="13077636" cy="4343400"/>
          </a:xfrm>
        </p:spPr>
        <p:txBody>
          <a:bodyPr/>
          <a:lstStyle/>
          <a:p>
            <a:pPr marL="0" indent="0">
              <a:lnSpc>
                <a:spcPct val="150000"/>
              </a:lnSpc>
              <a:buNone/>
            </a:pPr>
            <a:r>
              <a:rPr lang="en-US" sz="2400" dirty="0"/>
              <a:t>1) Closed World Assumption</a:t>
            </a:r>
          </a:p>
          <a:p>
            <a:pPr marL="0" indent="0">
              <a:lnSpc>
                <a:spcPct val="150000"/>
              </a:lnSpc>
              <a:buNone/>
            </a:pPr>
            <a:r>
              <a:rPr lang="en-US" sz="2000" dirty="0"/>
              <a:t>The Closed World Assumption (CWA) is </a:t>
            </a:r>
            <a:r>
              <a:rPr lang="en-US" sz="2000" b="1" dirty="0"/>
              <a:t>the assumption that what is not known to be true, is false, so the absence of information is interpreted as negative information</a:t>
            </a:r>
            <a:r>
              <a:rPr lang="en-US" sz="2000" dirty="0"/>
              <a:t>.</a:t>
            </a:r>
          </a:p>
          <a:p>
            <a:pPr marL="0" indent="0">
              <a:lnSpc>
                <a:spcPct val="150000"/>
              </a:lnSpc>
              <a:buNone/>
            </a:pPr>
            <a:r>
              <a:rPr lang="en-US" sz="2000" dirty="0"/>
              <a:t>It implies in a knowledge base if the ground literal P(a) is not provable then ~P(a) is assumed to hold true.</a:t>
            </a:r>
          </a:p>
          <a:p>
            <a:pPr marL="0" indent="0">
              <a:lnSpc>
                <a:spcPct val="150000"/>
              </a:lnSpc>
              <a:buNone/>
            </a:pPr>
            <a:r>
              <a:rPr lang="en-US" sz="2000" dirty="0"/>
              <a:t>CWA says that only objects that satisfy any predicate P are must.</a:t>
            </a:r>
          </a:p>
          <a:p>
            <a:pPr marL="0" indent="0">
              <a:lnSpc>
                <a:spcPct val="150000"/>
              </a:lnSpc>
              <a:buNone/>
            </a:pPr>
            <a:r>
              <a:rPr lang="en-US" sz="2000" dirty="0"/>
              <a:t>CWA: beat for database, For example: Company’s employee database, Airline system etc.</a:t>
            </a:r>
          </a:p>
          <a:p>
            <a:pPr marL="0" indent="0">
              <a:lnSpc>
                <a:spcPct val="150000"/>
              </a:lnSpc>
              <a:buNone/>
            </a:pPr>
            <a:r>
              <a:rPr lang="en-US" sz="2000" dirty="0"/>
              <a:t>CWA applies when a system has complete information</a:t>
            </a:r>
          </a:p>
          <a:p>
            <a:pPr marL="0" indent="0">
              <a:lnSpc>
                <a:spcPct val="150000"/>
              </a:lnSpc>
              <a:buNone/>
            </a:pPr>
            <a:r>
              <a:rPr lang="en-US" sz="2000" dirty="0"/>
              <a:t>Ex: </a:t>
            </a:r>
            <a:r>
              <a:rPr lang="en-US" sz="2000" dirty="0">
                <a:effectLst/>
              </a:rPr>
              <a:t>Example:</a:t>
            </a:r>
            <a:br>
              <a:rPr lang="en-US" sz="2000" dirty="0"/>
            </a:br>
            <a:r>
              <a:rPr lang="en-US" sz="2000" dirty="0">
                <a:effectLst/>
              </a:rPr>
              <a:t>Given :Given: Yossi is a citizen of Israel</a:t>
            </a:r>
            <a:br>
              <a:rPr lang="en-US" sz="2000" dirty="0"/>
            </a:br>
            <a:r>
              <a:rPr lang="en-US" sz="2000" dirty="0">
                <a:effectLst/>
              </a:rPr>
              <a:t>Question: Is Yossi a citizen of USA?</a:t>
            </a:r>
          </a:p>
          <a:p>
            <a:pPr marL="0" indent="0">
              <a:lnSpc>
                <a:spcPct val="150000"/>
              </a:lnSpc>
              <a:buNone/>
            </a:pPr>
            <a:r>
              <a:rPr lang="en-US" sz="2000" dirty="0">
                <a:effectLst/>
              </a:rPr>
              <a:t>Answer: CWA : NO</a:t>
            </a:r>
            <a:endParaRPr lang="en-US" sz="2000"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C7FA00C-9771-4A42-90BB-C6CE0E2721CE}"/>
                  </a:ext>
                </a:extLst>
              </p14:cNvPr>
              <p14:cNvContentPartPr/>
              <p14:nvPr/>
            </p14:nvContentPartPr>
            <p14:xfrm>
              <a:off x="8146407" y="2673851"/>
              <a:ext cx="360" cy="360"/>
            </p14:xfrm>
          </p:contentPart>
        </mc:Choice>
        <mc:Fallback xmlns="">
          <p:pic>
            <p:nvPicPr>
              <p:cNvPr id="9" name="Ink 8">
                <a:extLst>
                  <a:ext uri="{FF2B5EF4-FFF2-40B4-BE49-F238E27FC236}">
                    <a16:creationId xmlns:a16="http://schemas.microsoft.com/office/drawing/2014/main" id="{AC7FA00C-9771-4A42-90BB-C6CE0E2721CE}"/>
                  </a:ext>
                </a:extLst>
              </p:cNvPr>
              <p:cNvPicPr/>
              <p:nvPr/>
            </p:nvPicPr>
            <p:blipFill>
              <a:blip r:embed="rId4"/>
              <a:stretch>
                <a:fillRect/>
              </a:stretch>
            </p:blipFill>
            <p:spPr>
              <a:xfrm>
                <a:off x="8130927" y="2658371"/>
                <a:ext cx="30960" cy="30960"/>
              </a:xfrm>
              <a:prstGeom prst="rect">
                <a:avLst/>
              </a:prstGeom>
            </p:spPr>
          </p:pic>
        </mc:Fallback>
      </mc:AlternateContent>
    </p:spTree>
    <p:extLst>
      <p:ext uri="{BB962C8B-B14F-4D97-AF65-F5344CB8AC3E}">
        <p14:creationId xmlns:p14="http://schemas.microsoft.com/office/powerpoint/2010/main" val="10387862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AFF05E-2921-98F2-6817-725AE5D55ACD}"/>
              </a:ext>
            </a:extLst>
          </p:cNvPr>
          <p:cNvSpPr>
            <a:spLocks noGrp="1"/>
          </p:cNvSpPr>
          <p:nvPr>
            <p:ph type="title"/>
          </p:nvPr>
        </p:nvSpPr>
        <p:spPr/>
        <p:txBody>
          <a:bodyPr/>
          <a:lstStyle/>
          <a:p>
            <a:endParaRPr lang="en-IN"/>
          </a:p>
        </p:txBody>
      </p:sp>
      <p:sp>
        <p:nvSpPr>
          <p:cNvPr id="6" name="Text Placeholder 5">
            <a:extLst>
              <a:ext uri="{FF2B5EF4-FFF2-40B4-BE49-F238E27FC236}">
                <a16:creationId xmlns:a16="http://schemas.microsoft.com/office/drawing/2014/main" id="{A426955B-A02E-0544-4DCB-CE7B19B839C7}"/>
              </a:ext>
            </a:extLst>
          </p:cNvPr>
          <p:cNvSpPr>
            <a:spLocks noGrp="1"/>
          </p:cNvSpPr>
          <p:nvPr>
            <p:ph type="body" sz="quarter" idx="17"/>
          </p:nvPr>
        </p:nvSpPr>
        <p:spPr/>
        <p:txBody>
          <a:bodyPr/>
          <a:lstStyle/>
          <a:p>
            <a:pPr marL="0" indent="0">
              <a:buNone/>
            </a:pPr>
            <a:r>
              <a:rPr lang="en-US" dirty="0"/>
              <a:t>Example 2: Database application: Airlines</a:t>
            </a:r>
          </a:p>
          <a:p>
            <a:pPr marL="0" indent="0">
              <a:buNone/>
            </a:pPr>
            <a:r>
              <a:rPr lang="en-US" dirty="0"/>
              <a:t>If you are looking for a direct flight between Bangalore and China, and if does not exists in the database then the result is</a:t>
            </a:r>
          </a:p>
          <a:p>
            <a:pPr marL="0" indent="0">
              <a:buNone/>
            </a:pPr>
            <a:r>
              <a:rPr lang="en-US" dirty="0"/>
              <a:t>“ There is no flight between Bangalore and China”.</a:t>
            </a:r>
          </a:p>
          <a:p>
            <a:pPr marL="0" indent="0">
              <a:buNone/>
            </a:pPr>
            <a:r>
              <a:rPr lang="en-US" dirty="0"/>
              <a:t>For this kind of application, this is expected and correct answer.</a:t>
            </a:r>
            <a:endParaRPr lang="en-IN" dirty="0"/>
          </a:p>
        </p:txBody>
      </p:sp>
    </p:spTree>
    <p:extLst>
      <p:ext uri="{BB962C8B-B14F-4D97-AF65-F5344CB8AC3E}">
        <p14:creationId xmlns:p14="http://schemas.microsoft.com/office/powerpoint/2010/main" val="2787778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96A6DB-59D7-2123-5545-60422AB8F963}"/>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A2BC7FFC-5B41-0465-64E8-0A9BF5433062}"/>
              </a:ext>
            </a:extLst>
          </p:cNvPr>
          <p:cNvSpPr>
            <a:spLocks noGrp="1"/>
          </p:cNvSpPr>
          <p:nvPr>
            <p:ph type="body" sz="quarter" idx="17"/>
          </p:nvPr>
        </p:nvSpPr>
        <p:spPr/>
        <p:txBody>
          <a:bodyPr/>
          <a:lstStyle/>
          <a:p>
            <a:pPr marL="0" indent="0">
              <a:buNone/>
            </a:pPr>
            <a:r>
              <a:rPr lang="en-US" dirty="0"/>
              <a:t>Drawbacks:</a:t>
            </a:r>
          </a:p>
          <a:p>
            <a:pPr marL="0" indent="0">
              <a:buNone/>
            </a:pPr>
            <a:r>
              <a:rPr lang="en-US" dirty="0"/>
              <a:t>Assumptions are not always true in the world. Some parts of the world are not realistically closable.</a:t>
            </a:r>
          </a:p>
          <a:p>
            <a:pPr marL="0" indent="0">
              <a:buNone/>
            </a:pPr>
            <a:r>
              <a:rPr lang="en-US" dirty="0"/>
              <a:t>Example: Unrevealed facts in the murder case</a:t>
            </a:r>
          </a:p>
          <a:p>
            <a:pPr marL="0" indent="0">
              <a:buNone/>
            </a:pPr>
            <a:endParaRPr lang="en-IN" dirty="0"/>
          </a:p>
        </p:txBody>
      </p:sp>
    </p:spTree>
    <p:extLst>
      <p:ext uri="{BB962C8B-B14F-4D97-AF65-F5344CB8AC3E}">
        <p14:creationId xmlns:p14="http://schemas.microsoft.com/office/powerpoint/2010/main" val="3281325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91EDD-D358-48CB-BBF8-A9D48FF96EFF}"/>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22F3AF3A-A859-4EAB-8A6C-38A70414A5A2}"/>
              </a:ext>
            </a:extLst>
          </p:cNvPr>
          <p:cNvSpPr>
            <a:spLocks noGrp="1"/>
          </p:cNvSpPr>
          <p:nvPr>
            <p:ph type="body" sz="quarter" idx="17"/>
          </p:nvPr>
        </p:nvSpPr>
        <p:spPr>
          <a:xfrm>
            <a:off x="990600" y="1676400"/>
            <a:ext cx="12961441" cy="5184576"/>
          </a:xfrm>
        </p:spPr>
        <p:txBody>
          <a:bodyPr/>
          <a:lstStyle/>
          <a:p>
            <a:pPr marL="0" indent="0">
              <a:buNone/>
            </a:pPr>
            <a:r>
              <a:rPr lang="en-US" b="1" dirty="0"/>
              <a:t>2. Circumscription</a:t>
            </a:r>
          </a:p>
          <a:p>
            <a:pPr marL="457200" indent="-457200">
              <a:buFont typeface="Arial" panose="020B0604020202020204" pitchFamily="34" charset="0"/>
              <a:buChar char="•"/>
            </a:pPr>
            <a:r>
              <a:rPr lang="en-US" dirty="0"/>
              <a:t> is a non-monotonic logic created by John McCarthy to formalize the common-sense assumption that things are as expected unless otherwise specified.</a:t>
            </a:r>
          </a:p>
          <a:p>
            <a:pPr marL="457200" indent="-457200">
              <a:buFont typeface="Arial" panose="020B0604020202020204" pitchFamily="34" charset="0"/>
              <a:buChar char="•"/>
            </a:pPr>
            <a:r>
              <a:rPr lang="en-US" altLang="ja-JP" sz="2800" b="1" dirty="0"/>
              <a:t>Circumscription (Restriction): </a:t>
            </a:r>
            <a:r>
              <a:rPr lang="en-US" altLang="ja-JP" sz="2800" dirty="0"/>
              <a:t>Is a rule of conjecture (</a:t>
            </a:r>
            <a:r>
              <a:rPr lang="en-US" altLang="ja-JP" sz="2800" dirty="0">
                <a:solidFill>
                  <a:srgbClr val="FF0000"/>
                </a:solidFill>
              </a:rPr>
              <a:t>conclusion formed based on incomplete information</a:t>
            </a:r>
            <a:r>
              <a:rPr lang="en-US" altLang="ja-JP" sz="2800" dirty="0"/>
              <a:t>) that allows you</a:t>
            </a:r>
          </a:p>
          <a:p>
            <a:pPr marL="457200" indent="-457200">
              <a:buFont typeface="Arial" panose="020B0604020202020204" pitchFamily="34" charset="0"/>
              <a:buChar char="•"/>
            </a:pPr>
            <a:r>
              <a:rPr lang="en-US" altLang="ja-JP" sz="2800" dirty="0"/>
              <a:t>	- to jump to the conclusion that the objects you can show that posses a certain property, </a:t>
            </a:r>
            <a:r>
              <a:rPr lang="en-US" altLang="ja-JP" sz="2800" i="1" dirty="0"/>
              <a:t>p</a:t>
            </a:r>
            <a:r>
              <a:rPr lang="en-US" altLang="ja-JP" sz="2800" dirty="0"/>
              <a:t>, are all the objects that possess that property.</a:t>
            </a:r>
          </a:p>
          <a:p>
            <a:pPr marL="457200" indent="-457200">
              <a:buFont typeface="Arial" panose="020B0604020202020204" pitchFamily="34" charset="0"/>
              <a:buChar char="•"/>
            </a:pPr>
            <a:r>
              <a:rPr lang="en-US" altLang="ja-JP" sz="2800" dirty="0"/>
              <a:t>Circumscription can also cope with default reasoning.</a:t>
            </a:r>
          </a:p>
          <a:p>
            <a:pPr marL="457200" indent="-457200">
              <a:buFont typeface="Arial" panose="020B0604020202020204" pitchFamily="34" charset="0"/>
              <a:buChar char="•"/>
            </a:pPr>
            <a:r>
              <a:rPr lang="en-US" altLang="ja-JP" sz="2800" dirty="0"/>
              <a:t>Circumscription together with first-order logic allows a form of Non-monotonic Reasoning.</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8354939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8AF24-5D84-C71F-DFDC-0F87252BF28D}"/>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54C0C580-9CA9-FE78-C00B-469141FF0B04}"/>
              </a:ext>
            </a:extLst>
          </p:cNvPr>
          <p:cNvSpPr>
            <a:spLocks noGrp="1"/>
          </p:cNvSpPr>
          <p:nvPr>
            <p:ph type="body" sz="quarter" idx="17"/>
          </p:nvPr>
        </p:nvSpPr>
        <p:spPr/>
        <p:txBody>
          <a:bodyPr/>
          <a:lstStyle/>
          <a:p>
            <a:pPr marL="0" indent="0">
              <a:buNone/>
            </a:pPr>
            <a:r>
              <a:rPr lang="en-US" dirty="0"/>
              <a:t>Example: Suppose a child knows only 2 birds parrot and a sparrow</a:t>
            </a:r>
          </a:p>
          <a:p>
            <a:pPr marL="0" indent="0">
              <a:buNone/>
            </a:pPr>
            <a:r>
              <a:rPr lang="en-US" dirty="0"/>
              <a:t>Bird(parrot) v Bird(sparrow) </a:t>
            </a:r>
          </a:p>
          <a:p>
            <a:pPr marL="0" indent="0">
              <a:buNone/>
            </a:pPr>
            <a:endParaRPr lang="en-US" dirty="0"/>
          </a:p>
          <a:p>
            <a:pPr marL="0" indent="0">
              <a:buNone/>
            </a:pPr>
            <a:r>
              <a:rPr lang="en-US" dirty="0"/>
              <a:t>Define a rule:</a:t>
            </a:r>
          </a:p>
          <a:p>
            <a:pPr marL="0" indent="0">
              <a:buNone/>
            </a:pPr>
            <a:r>
              <a:rPr lang="en-IN" dirty="0"/>
              <a:t>∀ x Bird(x) -&gt; Bird(parrot)v Bird(sparrow)</a:t>
            </a:r>
          </a:p>
          <a:p>
            <a:pPr marL="0" indent="0">
              <a:buNone/>
            </a:pPr>
            <a:r>
              <a:rPr lang="en-IN" dirty="0"/>
              <a:t>∀ x: Bird(x)-&gt; (x = parrot v x =sparrow)</a:t>
            </a:r>
          </a:p>
        </p:txBody>
      </p:sp>
    </p:spTree>
    <p:extLst>
      <p:ext uri="{BB962C8B-B14F-4D97-AF65-F5344CB8AC3E}">
        <p14:creationId xmlns:p14="http://schemas.microsoft.com/office/powerpoint/2010/main" val="9892285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1111CBB-FD54-4F31-B47E-B211674C3374}"/>
              </a:ext>
            </a:extLst>
          </p:cNvPr>
          <p:cNvSpPr txBox="1"/>
          <p:nvPr/>
        </p:nvSpPr>
        <p:spPr>
          <a:xfrm>
            <a:off x="2628060" y="3037555"/>
            <a:ext cx="9374280" cy="202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4862" tIns="54862" rIns="54862" bIns="54862" anchor="b">
            <a:spAutoFit/>
          </a:bodyPr>
          <a:lstStyle>
            <a:lvl1pPr algn="ctr">
              <a:lnSpc>
                <a:spcPct val="90000"/>
              </a:lnSpc>
              <a:defRPr sz="8800" b="1">
                <a:solidFill>
                  <a:srgbClr val="F27E22"/>
                </a:solidFill>
                <a:latin typeface="Bookman Old Style"/>
                <a:ea typeface="Bookman Old Style"/>
                <a:cs typeface="Bookman Old Style"/>
                <a:sym typeface="Bookman Old Style"/>
              </a:defRPr>
            </a:lvl1pPr>
          </a:lstStyle>
          <a:p>
            <a:r>
              <a:rPr lang="en-US" sz="13800" dirty="0">
                <a:latin typeface="Roboto" panose="02000000000000000000" pitchFamily="2" charset="0"/>
                <a:ea typeface="Roboto" panose="02000000000000000000" pitchFamily="2" charset="0"/>
                <a:cs typeface="Roboto" panose="02000000000000000000" pitchFamily="2" charset="0"/>
              </a:rPr>
              <a:t>Thank You</a:t>
            </a:r>
            <a:endParaRPr sz="13800" dirty="0">
              <a:latin typeface="Roboto" panose="02000000000000000000" pitchFamily="2" charset="0"/>
              <a:ea typeface="Roboto" panose="02000000000000000000" pitchFamily="2" charset="0"/>
              <a:cs typeface="Roboto" panose="02000000000000000000" pitchFamily="2" charset="0"/>
            </a:endParaRPr>
          </a:p>
        </p:txBody>
      </p:sp>
      <p:pic>
        <p:nvPicPr>
          <p:cNvPr id="2" name="Picture 1"/>
          <p:cNvPicPr>
            <a:picLocks noChangeAspect="1"/>
          </p:cNvPicPr>
          <p:nvPr/>
        </p:nvPicPr>
        <p:blipFill>
          <a:blip r:embed="rId2"/>
          <a:stretch>
            <a:fillRect/>
          </a:stretch>
        </p:blipFill>
        <p:spPr>
          <a:xfrm>
            <a:off x="619064" y="6987731"/>
            <a:ext cx="4375613" cy="998862"/>
          </a:xfrm>
          <a:prstGeom prst="rect">
            <a:avLst/>
          </a:prstGeom>
        </p:spPr>
      </p:pic>
      <p:cxnSp>
        <p:nvCxnSpPr>
          <p:cNvPr id="4" name="Straight Connector 3"/>
          <p:cNvCxnSpPr/>
          <p:nvPr/>
        </p:nvCxnSpPr>
        <p:spPr>
          <a:xfrm>
            <a:off x="5167192" y="7506461"/>
            <a:ext cx="9463208"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F6873E9-6E4F-38FA-84B5-857CE2860CF1}"/>
              </a:ext>
            </a:extLst>
          </p:cNvPr>
          <p:cNvSpPr>
            <a:spLocks noGrp="1"/>
          </p:cNvSpPr>
          <p:nvPr>
            <p:ph type="sldNum" sz="quarter" idx="12"/>
          </p:nvPr>
        </p:nvSpPr>
        <p:spPr/>
        <p:txBody>
          <a:bodyPr/>
          <a:lstStyle/>
          <a:p>
            <a:fld id="{E01F56EE-BA8C-49DD-9007-330E7C7B6D5D}" type="slidenum">
              <a:rPr lang="en-IN" smtClean="0"/>
              <a:t>135</a:t>
            </a:fld>
            <a:endParaRPr lang="en-IN" dirty="0"/>
          </a:p>
        </p:txBody>
      </p:sp>
    </p:spTree>
    <p:extLst>
      <p:ext uri="{BB962C8B-B14F-4D97-AF65-F5344CB8AC3E}">
        <p14:creationId xmlns:p14="http://schemas.microsoft.com/office/powerpoint/2010/main" val="1820542781"/>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9E357A-1223-42E2-1EFC-13E874510857}"/>
              </a:ext>
            </a:extLst>
          </p:cNvPr>
          <p:cNvSpPr>
            <a:spLocks noGrp="1"/>
          </p:cNvSpPr>
          <p:nvPr>
            <p:ph type="sldNum" sz="quarter" idx="14"/>
          </p:nvPr>
        </p:nvSpPr>
        <p:spPr/>
        <p:txBody>
          <a:bodyPr/>
          <a:lstStyle/>
          <a:p>
            <a:fld id="{45A3C14A-F937-4231-B6F1-40B429FAFB2F}" type="slidenum">
              <a:rPr lang="en-NZ" smtClean="0"/>
              <a:pPr/>
              <a:t>14</a:t>
            </a:fld>
            <a:endParaRPr lang="en-NZ" dirty="0"/>
          </a:p>
        </p:txBody>
      </p:sp>
      <p:sp>
        <p:nvSpPr>
          <p:cNvPr id="3" name="Title 2">
            <a:extLst>
              <a:ext uri="{FF2B5EF4-FFF2-40B4-BE49-F238E27FC236}">
                <a16:creationId xmlns:a16="http://schemas.microsoft.com/office/drawing/2014/main" id="{26367221-3330-8F3B-FBB6-2E48803304AC}"/>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A92C5239-576E-A4F1-7FDB-7C7EF3F359D3}"/>
              </a:ext>
            </a:extLst>
          </p:cNvPr>
          <p:cNvSpPr>
            <a:spLocks noGrp="1"/>
          </p:cNvSpPr>
          <p:nvPr>
            <p:ph type="body" sz="quarter" idx="17"/>
          </p:nvPr>
        </p:nvSpPr>
        <p:spPr/>
        <p:txBody>
          <a:bodyPr/>
          <a:lstStyle/>
          <a:p>
            <a:pPr marL="457200" indent="-457200" algn="just">
              <a:buFont typeface="Arial" panose="020B0604020202020204" pitchFamily="34" charset="0"/>
              <a:buChar char="•"/>
            </a:pPr>
            <a:r>
              <a:rPr lang="en-US" dirty="0">
                <a:solidFill>
                  <a:schemeClr val="tx1"/>
                </a:solidFill>
              </a:rPr>
              <a:t>In these games, each player wants to make the best or most optimal move to maximize their chances of winning, while also trying to minimize their opponent’s chances. </a:t>
            </a:r>
          </a:p>
          <a:p>
            <a:pPr marL="457200" indent="-457200" algn="just">
              <a:buFont typeface="Arial" panose="020B0604020202020204" pitchFamily="34" charset="0"/>
              <a:buChar char="•"/>
            </a:pPr>
            <a:r>
              <a:rPr lang="en-US" dirty="0">
                <a:solidFill>
                  <a:schemeClr val="tx1"/>
                </a:solidFill>
              </a:rPr>
              <a:t>These two actions, maximize and minimize, are combined to form the algorithm’s name. </a:t>
            </a:r>
          </a:p>
          <a:p>
            <a:pPr marL="457200" indent="-457200" algn="just">
              <a:buFont typeface="Arial" panose="020B0604020202020204" pitchFamily="34" charset="0"/>
              <a:buChar char="•"/>
            </a:pPr>
            <a:r>
              <a:rPr lang="en-US" dirty="0">
                <a:solidFill>
                  <a:schemeClr val="tx1"/>
                </a:solidFill>
              </a:rPr>
              <a:t>This algorithm helps the computer or AI decide its next move by considering all possible moves it can make and all possible responses from the opponent. It does this by simulating the game’s future moves and outcomes.</a:t>
            </a:r>
            <a:endParaRPr lang="en-IN" dirty="0">
              <a:solidFill>
                <a:schemeClr val="tx1"/>
              </a:solidFill>
            </a:endParaRPr>
          </a:p>
        </p:txBody>
      </p:sp>
    </p:spTree>
    <p:extLst>
      <p:ext uri="{BB962C8B-B14F-4D97-AF65-F5344CB8AC3E}">
        <p14:creationId xmlns:p14="http://schemas.microsoft.com/office/powerpoint/2010/main" val="3680424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FE36F0-48DB-C5CD-4C81-3350CDFD6164}"/>
              </a:ext>
            </a:extLst>
          </p:cNvPr>
          <p:cNvSpPr>
            <a:spLocks noGrp="1"/>
          </p:cNvSpPr>
          <p:nvPr>
            <p:ph type="sldNum" sz="quarter" idx="14"/>
          </p:nvPr>
        </p:nvSpPr>
        <p:spPr/>
        <p:txBody>
          <a:bodyPr/>
          <a:lstStyle/>
          <a:p>
            <a:fld id="{45A3C14A-F937-4231-B6F1-40B429FAFB2F}" type="slidenum">
              <a:rPr lang="en-NZ" smtClean="0"/>
              <a:pPr/>
              <a:t>15</a:t>
            </a:fld>
            <a:endParaRPr lang="en-NZ" dirty="0"/>
          </a:p>
        </p:txBody>
      </p:sp>
      <p:sp>
        <p:nvSpPr>
          <p:cNvPr id="3" name="Title 2">
            <a:extLst>
              <a:ext uri="{FF2B5EF4-FFF2-40B4-BE49-F238E27FC236}">
                <a16:creationId xmlns:a16="http://schemas.microsoft.com/office/drawing/2014/main" id="{AC1F04A2-A4D5-EC1C-051A-8116A1D8658B}"/>
              </a:ext>
            </a:extLst>
          </p:cNvPr>
          <p:cNvSpPr>
            <a:spLocks noGrp="1"/>
          </p:cNvSpPr>
          <p:nvPr>
            <p:ph type="title"/>
          </p:nvPr>
        </p:nvSpPr>
        <p:spPr/>
        <p:txBody>
          <a:bodyPr/>
          <a:lstStyle/>
          <a:p>
            <a:r>
              <a:rPr lang="en-IN" dirty="0">
                <a:solidFill>
                  <a:schemeClr val="tx1"/>
                </a:solidFill>
              </a:rPr>
              <a:t>Mini max algorithm</a:t>
            </a:r>
            <a:endParaRPr lang="en-IN" dirty="0"/>
          </a:p>
        </p:txBody>
      </p:sp>
      <p:sp>
        <p:nvSpPr>
          <p:cNvPr id="4" name="Text Placeholder 3">
            <a:extLst>
              <a:ext uri="{FF2B5EF4-FFF2-40B4-BE49-F238E27FC236}">
                <a16:creationId xmlns:a16="http://schemas.microsoft.com/office/drawing/2014/main" id="{C27A9CA8-F97C-6598-4BB1-670D403BA376}"/>
              </a:ext>
            </a:extLst>
          </p:cNvPr>
          <p:cNvSpPr>
            <a:spLocks noGrp="1"/>
          </p:cNvSpPr>
          <p:nvPr>
            <p:ph type="body" sz="quarter" idx="17"/>
          </p:nvPr>
        </p:nvSpPr>
        <p:spPr/>
        <p:txBody>
          <a:bodyPr/>
          <a:lstStyle/>
          <a:p>
            <a:pPr algn="just">
              <a:buFont typeface="Arial" panose="020B0604020202020204" pitchFamily="34" charset="0"/>
              <a:buChar char="•"/>
            </a:pPr>
            <a:r>
              <a:rPr lang="en-US" dirty="0"/>
              <a:t>The algorithm </a:t>
            </a:r>
            <a:r>
              <a:rPr lang="en-US" dirty="0">
                <a:solidFill>
                  <a:srgbClr val="C00000"/>
                </a:solidFill>
              </a:rPr>
              <a:t>helps in selecting the move that minimizes the maximum possible loss.</a:t>
            </a:r>
            <a:r>
              <a:rPr lang="en-US" dirty="0"/>
              <a:t> </a:t>
            </a:r>
          </a:p>
          <a:p>
            <a:pPr algn="just">
              <a:buFont typeface="Arial" panose="020B0604020202020204" pitchFamily="34" charset="0"/>
              <a:buChar char="•"/>
            </a:pPr>
            <a:r>
              <a:rPr lang="en-US" dirty="0"/>
              <a:t>The Min Max algorithm has many applications in game AI, decision-making, and optimization.</a:t>
            </a:r>
            <a:endParaRPr lang="en-US" dirty="0">
              <a:solidFill>
                <a:schemeClr val="tx1"/>
              </a:solidFill>
            </a:endParaRPr>
          </a:p>
          <a:p>
            <a:pPr algn="just">
              <a:buFont typeface="Arial" panose="020B0604020202020204" pitchFamily="34" charset="0"/>
              <a:buChar char="•"/>
            </a:pPr>
            <a:r>
              <a:rPr lang="en-US" dirty="0">
                <a:solidFill>
                  <a:schemeClr val="tx1"/>
                </a:solidFill>
              </a:rPr>
              <a:t>The minimax algorithm computes the minimax decision from the current state.</a:t>
            </a:r>
          </a:p>
          <a:p>
            <a:pPr algn="just">
              <a:buFont typeface="Arial" panose="020B0604020202020204" pitchFamily="34" charset="0"/>
              <a:buChar char="•"/>
            </a:pPr>
            <a:r>
              <a:rPr lang="en-US" dirty="0">
                <a:solidFill>
                  <a:schemeClr val="tx1"/>
                </a:solidFill>
              </a:rPr>
              <a:t>It uses a simple recursive computation of the minimax values of each successor state, directly implementing the defining equations. </a:t>
            </a:r>
          </a:p>
          <a:p>
            <a:pPr algn="just">
              <a:buFont typeface="Arial" panose="020B0604020202020204" pitchFamily="34" charset="0"/>
              <a:buChar char="•"/>
            </a:pPr>
            <a:r>
              <a:rPr lang="en-US" dirty="0">
                <a:solidFill>
                  <a:schemeClr val="tx1"/>
                </a:solidFill>
              </a:rPr>
              <a:t>The recursion proceeds down to the leaves of the tree, and then the minimax values are backed up through the tree as the recursion unwinds</a:t>
            </a:r>
            <a:r>
              <a:rPr lang="en-US" dirty="0"/>
              <a:t>.</a:t>
            </a:r>
            <a:endParaRPr lang="en-IN" dirty="0"/>
          </a:p>
        </p:txBody>
      </p:sp>
    </p:spTree>
    <p:extLst>
      <p:ext uri="{BB962C8B-B14F-4D97-AF65-F5344CB8AC3E}">
        <p14:creationId xmlns:p14="http://schemas.microsoft.com/office/powerpoint/2010/main" val="162373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6B0456-5CF9-5822-036A-553DE029E134}"/>
              </a:ext>
            </a:extLst>
          </p:cNvPr>
          <p:cNvSpPr>
            <a:spLocks noGrp="1"/>
          </p:cNvSpPr>
          <p:nvPr>
            <p:ph type="sldNum" sz="quarter" idx="14"/>
          </p:nvPr>
        </p:nvSpPr>
        <p:spPr/>
        <p:txBody>
          <a:bodyPr/>
          <a:lstStyle/>
          <a:p>
            <a:fld id="{45A3C14A-F937-4231-B6F1-40B429FAFB2F}" type="slidenum">
              <a:rPr lang="en-NZ" smtClean="0"/>
              <a:pPr/>
              <a:t>16</a:t>
            </a:fld>
            <a:endParaRPr lang="en-NZ" dirty="0"/>
          </a:p>
        </p:txBody>
      </p:sp>
      <p:sp>
        <p:nvSpPr>
          <p:cNvPr id="3" name="Title 2">
            <a:extLst>
              <a:ext uri="{FF2B5EF4-FFF2-40B4-BE49-F238E27FC236}">
                <a16:creationId xmlns:a16="http://schemas.microsoft.com/office/drawing/2014/main" id="{6416A8FC-B687-50A5-4FC5-744836DDFAA4}"/>
              </a:ext>
            </a:extLst>
          </p:cNvPr>
          <p:cNvSpPr>
            <a:spLocks noGrp="1"/>
          </p:cNvSpPr>
          <p:nvPr>
            <p:ph type="title"/>
          </p:nvPr>
        </p:nvSpPr>
        <p:spPr>
          <a:xfrm>
            <a:off x="381000" y="103618"/>
            <a:ext cx="7454312" cy="1005842"/>
          </a:xfrm>
        </p:spPr>
        <p:txBody>
          <a:bodyPr/>
          <a:lstStyle/>
          <a:p>
            <a:r>
              <a:rPr lang="en-US" dirty="0">
                <a:solidFill>
                  <a:schemeClr val="tx1"/>
                </a:solidFill>
              </a:rPr>
              <a:t>Min max algorithm</a:t>
            </a:r>
            <a:endParaRPr lang="en-IN" dirty="0">
              <a:solidFill>
                <a:schemeClr val="tx1"/>
              </a:solidFill>
            </a:endParaRPr>
          </a:p>
        </p:txBody>
      </p:sp>
      <p:sp>
        <p:nvSpPr>
          <p:cNvPr id="4" name="Text Placeholder 3">
            <a:extLst>
              <a:ext uri="{FF2B5EF4-FFF2-40B4-BE49-F238E27FC236}">
                <a16:creationId xmlns:a16="http://schemas.microsoft.com/office/drawing/2014/main" id="{69635761-ACE0-7011-567F-7D1D50308BD3}"/>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AB7261BF-B557-72C6-2215-33C102812745}"/>
              </a:ext>
            </a:extLst>
          </p:cNvPr>
          <p:cNvPicPr>
            <a:picLocks noChangeAspect="1"/>
          </p:cNvPicPr>
          <p:nvPr/>
        </p:nvPicPr>
        <p:blipFill>
          <a:blip r:embed="rId2"/>
          <a:stretch>
            <a:fillRect/>
          </a:stretch>
        </p:blipFill>
        <p:spPr>
          <a:xfrm>
            <a:off x="3810000" y="2665623"/>
            <a:ext cx="9415852" cy="5011455"/>
          </a:xfrm>
          <a:prstGeom prst="rect">
            <a:avLst/>
          </a:prstGeom>
        </p:spPr>
      </p:pic>
      <p:sp>
        <p:nvSpPr>
          <p:cNvPr id="10" name="TextBox 9">
            <a:extLst>
              <a:ext uri="{FF2B5EF4-FFF2-40B4-BE49-F238E27FC236}">
                <a16:creationId xmlns:a16="http://schemas.microsoft.com/office/drawing/2014/main" id="{E5EC48AA-1693-4888-8ACE-A2F74801F9AB}"/>
              </a:ext>
            </a:extLst>
          </p:cNvPr>
          <p:cNvSpPr txBox="1"/>
          <p:nvPr/>
        </p:nvSpPr>
        <p:spPr>
          <a:xfrm>
            <a:off x="609600" y="1090410"/>
            <a:ext cx="13746480" cy="1938992"/>
          </a:xfrm>
          <a:prstGeom prst="rect">
            <a:avLst/>
          </a:prstGeom>
          <a:noFill/>
        </p:spPr>
        <p:txBody>
          <a:bodyPr wrap="square">
            <a:spAutoFit/>
          </a:bodyPr>
          <a:lstStyle/>
          <a:p>
            <a:pPr marL="342900" indent="-342900" algn="l">
              <a:buFont typeface="Arial" panose="020B0604020202020204" pitchFamily="34" charset="0"/>
              <a:buChar char="•"/>
            </a:pPr>
            <a:r>
              <a:rPr lang="en-US" sz="20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An algorithm for calculating minimax decisions. </a:t>
            </a:r>
          </a:p>
          <a:p>
            <a:pPr marL="342900" indent="-342900" algn="l">
              <a:buFont typeface="Arial" panose="020B0604020202020204" pitchFamily="34" charset="0"/>
              <a:buChar char="•"/>
            </a:pPr>
            <a:r>
              <a:rPr lang="en-US" sz="20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It returns the action corresponding to the best possible move, that is, the move that leads to the outcome with the best utility, under the assumption that the opponent plays to minimize utility. </a:t>
            </a:r>
          </a:p>
          <a:p>
            <a:pPr marL="342900" indent="-342900" algn="l">
              <a:buFont typeface="Arial" panose="020B0604020202020204" pitchFamily="34" charset="0"/>
              <a:buChar char="•"/>
            </a:pPr>
            <a:r>
              <a:rPr lang="en-US" sz="20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The functions MAX-VALUE and MIN-VALUE go through the whole game tree, all the way to the leaves, to determine the backed-up value of a state. The notation </a:t>
            </a:r>
            <a:r>
              <a:rPr lang="en-US" sz="2000" b="0" i="0" u="none" strike="noStrike" baseline="0" dirty="0" err="1">
                <a:latin typeface="Roboto Medium" panose="02000000000000000000" pitchFamily="2" charset="0"/>
                <a:ea typeface="Roboto Medium" panose="02000000000000000000" pitchFamily="2" charset="0"/>
                <a:cs typeface="Roboto Medium" panose="02000000000000000000" pitchFamily="2" charset="0"/>
              </a:rPr>
              <a:t>argmaxa</a:t>
            </a:r>
            <a:r>
              <a:rPr lang="en-US" sz="20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 S f(a) computes the element a of set S that has the maximum value of f(a).</a:t>
            </a:r>
            <a:endParaRPr lang="en-IN" sz="2000" dirty="0">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1477177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4DFE45-8224-F3CB-B09D-87E3E4DC252F}"/>
              </a:ext>
            </a:extLst>
          </p:cNvPr>
          <p:cNvSpPr>
            <a:spLocks noGrp="1"/>
          </p:cNvSpPr>
          <p:nvPr>
            <p:ph type="sldNum" sz="quarter" idx="14"/>
          </p:nvPr>
        </p:nvSpPr>
        <p:spPr/>
        <p:txBody>
          <a:bodyPr/>
          <a:lstStyle/>
          <a:p>
            <a:fld id="{45A3C14A-F937-4231-B6F1-40B429FAFB2F}" type="slidenum">
              <a:rPr lang="en-NZ" smtClean="0"/>
              <a:pPr/>
              <a:t>17</a:t>
            </a:fld>
            <a:endParaRPr lang="en-NZ" dirty="0"/>
          </a:p>
        </p:txBody>
      </p:sp>
      <p:sp>
        <p:nvSpPr>
          <p:cNvPr id="3" name="Title 2">
            <a:extLst>
              <a:ext uri="{FF2B5EF4-FFF2-40B4-BE49-F238E27FC236}">
                <a16:creationId xmlns:a16="http://schemas.microsoft.com/office/drawing/2014/main" id="{07F9FF78-32D4-562A-43A1-B17D2D3C0F95}"/>
              </a:ext>
            </a:extLst>
          </p:cNvPr>
          <p:cNvSpPr>
            <a:spLocks noGrp="1"/>
          </p:cNvSpPr>
          <p:nvPr>
            <p:ph type="title"/>
          </p:nvPr>
        </p:nvSpPr>
        <p:spPr/>
        <p:txBody>
          <a:bodyPr/>
          <a:lstStyle/>
          <a:p>
            <a:r>
              <a:rPr lang="en-IN" dirty="0"/>
              <a:t>example</a:t>
            </a:r>
          </a:p>
        </p:txBody>
      </p:sp>
      <p:sp>
        <p:nvSpPr>
          <p:cNvPr id="4" name="Text Placeholder 3">
            <a:extLst>
              <a:ext uri="{FF2B5EF4-FFF2-40B4-BE49-F238E27FC236}">
                <a16:creationId xmlns:a16="http://schemas.microsoft.com/office/drawing/2014/main" id="{E2CC33DE-29F5-D557-A3F6-0AEED8C54E0E}"/>
              </a:ext>
            </a:extLst>
          </p:cNvPr>
          <p:cNvSpPr>
            <a:spLocks noGrp="1"/>
          </p:cNvSpPr>
          <p:nvPr>
            <p:ph type="body" sz="quarter" idx="17"/>
          </p:nvPr>
        </p:nvSpPr>
        <p:spPr/>
        <p:txBody>
          <a:bodyPr/>
          <a:lstStyle/>
          <a:p>
            <a:endParaRPr lang="en-IN" dirty="0"/>
          </a:p>
        </p:txBody>
      </p:sp>
      <p:pic>
        <p:nvPicPr>
          <p:cNvPr id="10" name="Picture 9">
            <a:extLst>
              <a:ext uri="{FF2B5EF4-FFF2-40B4-BE49-F238E27FC236}">
                <a16:creationId xmlns:a16="http://schemas.microsoft.com/office/drawing/2014/main" id="{CB2868F7-6244-01D2-E37F-A33755593EB4}"/>
              </a:ext>
            </a:extLst>
          </p:cNvPr>
          <p:cNvPicPr>
            <a:picLocks noChangeAspect="1"/>
          </p:cNvPicPr>
          <p:nvPr/>
        </p:nvPicPr>
        <p:blipFill>
          <a:blip r:embed="rId2"/>
          <a:stretch>
            <a:fillRect/>
          </a:stretch>
        </p:blipFill>
        <p:spPr>
          <a:xfrm>
            <a:off x="6922329" y="2285672"/>
            <a:ext cx="7708071" cy="3658255"/>
          </a:xfrm>
          <a:prstGeom prst="rect">
            <a:avLst/>
          </a:prstGeom>
        </p:spPr>
      </p:pic>
      <p:pic>
        <p:nvPicPr>
          <p:cNvPr id="12" name="Picture 11">
            <a:extLst>
              <a:ext uri="{FF2B5EF4-FFF2-40B4-BE49-F238E27FC236}">
                <a16:creationId xmlns:a16="http://schemas.microsoft.com/office/drawing/2014/main" id="{9C256E6E-B0AA-20BB-C9A2-88623E25C920}"/>
              </a:ext>
            </a:extLst>
          </p:cNvPr>
          <p:cNvPicPr>
            <a:picLocks noChangeAspect="1"/>
          </p:cNvPicPr>
          <p:nvPr/>
        </p:nvPicPr>
        <p:blipFill>
          <a:blip r:embed="rId3"/>
          <a:stretch>
            <a:fillRect/>
          </a:stretch>
        </p:blipFill>
        <p:spPr>
          <a:xfrm>
            <a:off x="3124200" y="-13124"/>
            <a:ext cx="9923689" cy="1676400"/>
          </a:xfrm>
          <a:prstGeom prst="rect">
            <a:avLst/>
          </a:prstGeom>
        </p:spPr>
      </p:pic>
      <p:sp>
        <p:nvSpPr>
          <p:cNvPr id="14" name="TextBox 13">
            <a:extLst>
              <a:ext uri="{FF2B5EF4-FFF2-40B4-BE49-F238E27FC236}">
                <a16:creationId xmlns:a16="http://schemas.microsoft.com/office/drawing/2014/main" id="{37D82752-8A92-E2ED-A214-813F0B84F0E4}"/>
              </a:ext>
            </a:extLst>
          </p:cNvPr>
          <p:cNvSpPr txBox="1"/>
          <p:nvPr/>
        </p:nvSpPr>
        <p:spPr>
          <a:xfrm>
            <a:off x="1011693" y="1914197"/>
            <a:ext cx="6074907" cy="5632311"/>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Roboto Medium" panose="02000000000000000000" pitchFamily="2" charset="0"/>
                <a:ea typeface="Roboto Medium" panose="02000000000000000000" pitchFamily="2" charset="0"/>
                <a:cs typeface="Roboto Medium" panose="02000000000000000000" pitchFamily="2" charset="0"/>
              </a:rPr>
              <a:t>T</a:t>
            </a:r>
            <a:r>
              <a:rPr lang="en-US" sz="24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he algorithm first recurses down to the three bottom left</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nodes and uses the UTILITY function on them to discover that their values are 3, 12, and 8, respectively. </a:t>
            </a:r>
          </a:p>
          <a:p>
            <a:pPr marL="342900" indent="-342900" algn="just">
              <a:buFont typeface="Arial" panose="020B0604020202020204" pitchFamily="34" charset="0"/>
              <a:buChar char="•"/>
            </a:pPr>
            <a:endParaRPr lang="en-US" sz="2400" dirty="0">
              <a:latin typeface="Roboto Medium" panose="02000000000000000000" pitchFamily="2" charset="0"/>
              <a:ea typeface="Roboto Medium" panose="02000000000000000000" pitchFamily="2" charset="0"/>
              <a:cs typeface="Roboto Medium" panose="02000000000000000000" pitchFamily="2" charset="0"/>
            </a:endParaRPr>
          </a:p>
          <a:p>
            <a:pPr marL="342900" indent="-342900" algn="just">
              <a:buFont typeface="Arial" panose="020B0604020202020204" pitchFamily="34" charset="0"/>
              <a:buChar char="•"/>
            </a:pPr>
            <a:r>
              <a:rPr lang="en-US" sz="24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Then it takes the minimum of these values, 3, and returns it as the backed up</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value of node B. </a:t>
            </a:r>
          </a:p>
          <a:p>
            <a:pPr marL="342900" indent="-342900" algn="just">
              <a:buFont typeface="Arial" panose="020B0604020202020204" pitchFamily="34" charset="0"/>
              <a:buChar char="•"/>
            </a:pPr>
            <a:r>
              <a:rPr lang="en-US" sz="24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A similar process gives the backed-up values of 2 for C and 2 for D.</a:t>
            </a:r>
          </a:p>
          <a:p>
            <a:pPr marL="342900" indent="-342900" algn="just">
              <a:buFont typeface="Arial" panose="020B0604020202020204" pitchFamily="34" charset="0"/>
              <a:buChar char="•"/>
            </a:pPr>
            <a:endParaRPr lang="en-US" sz="2400" b="0" i="0" u="none" strike="noStrike" baseline="0" dirty="0">
              <a:latin typeface="Roboto Medium" panose="02000000000000000000" pitchFamily="2" charset="0"/>
              <a:ea typeface="Roboto Medium" panose="02000000000000000000" pitchFamily="2" charset="0"/>
              <a:cs typeface="Roboto Medium" panose="02000000000000000000" pitchFamily="2" charset="0"/>
            </a:endParaRPr>
          </a:p>
          <a:p>
            <a:pPr marL="342900" indent="-342900" algn="just">
              <a:buFont typeface="Arial" panose="020B0604020202020204" pitchFamily="34" charset="0"/>
              <a:buChar char="•"/>
            </a:pPr>
            <a:r>
              <a:rPr lang="en-US" sz="24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Finally, we take the maximum of 3, 2, and 2 to get the backed-up value of 3 for the root node.</a:t>
            </a:r>
            <a:endParaRPr lang="en-IN" sz="2400" dirty="0">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179342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F77A1B-7454-D17B-5768-88BDFC1308AF}"/>
              </a:ext>
            </a:extLst>
          </p:cNvPr>
          <p:cNvSpPr>
            <a:spLocks noGrp="1"/>
          </p:cNvSpPr>
          <p:nvPr>
            <p:ph type="sldNum" sz="quarter" idx="14"/>
          </p:nvPr>
        </p:nvSpPr>
        <p:spPr/>
        <p:txBody>
          <a:bodyPr/>
          <a:lstStyle/>
          <a:p>
            <a:fld id="{45A3C14A-F937-4231-B6F1-40B429FAFB2F}" type="slidenum">
              <a:rPr lang="en-NZ" smtClean="0"/>
              <a:pPr/>
              <a:t>18</a:t>
            </a:fld>
            <a:endParaRPr lang="en-NZ" dirty="0"/>
          </a:p>
        </p:txBody>
      </p:sp>
      <p:sp>
        <p:nvSpPr>
          <p:cNvPr id="3" name="Title 2">
            <a:extLst>
              <a:ext uri="{FF2B5EF4-FFF2-40B4-BE49-F238E27FC236}">
                <a16:creationId xmlns:a16="http://schemas.microsoft.com/office/drawing/2014/main" id="{24DB9433-5BF6-A03B-3FDC-B36146E742BE}"/>
              </a:ext>
            </a:extLst>
          </p:cNvPr>
          <p:cNvSpPr>
            <a:spLocks noGrp="1"/>
          </p:cNvSpPr>
          <p:nvPr>
            <p:ph type="title"/>
          </p:nvPr>
        </p:nvSpPr>
        <p:spPr/>
        <p:txBody>
          <a:bodyPr/>
          <a:lstStyle/>
          <a:p>
            <a:r>
              <a:rPr lang="en-US" dirty="0"/>
              <a:t>Example 2</a:t>
            </a:r>
            <a:endParaRPr lang="en-IN" dirty="0"/>
          </a:p>
        </p:txBody>
      </p:sp>
      <p:sp>
        <p:nvSpPr>
          <p:cNvPr id="4" name="Text Placeholder 3">
            <a:extLst>
              <a:ext uri="{FF2B5EF4-FFF2-40B4-BE49-F238E27FC236}">
                <a16:creationId xmlns:a16="http://schemas.microsoft.com/office/drawing/2014/main" id="{97408817-29A8-5381-F4F1-52AAB19ABFDD}"/>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67D20EB3-9350-B96A-ED13-18CD7F91555E}"/>
              </a:ext>
            </a:extLst>
          </p:cNvPr>
          <p:cNvPicPr>
            <a:picLocks noChangeAspect="1"/>
          </p:cNvPicPr>
          <p:nvPr/>
        </p:nvPicPr>
        <p:blipFill>
          <a:blip r:embed="rId2"/>
          <a:stretch>
            <a:fillRect/>
          </a:stretch>
        </p:blipFill>
        <p:spPr>
          <a:xfrm>
            <a:off x="4561637" y="1219200"/>
            <a:ext cx="5486400" cy="5405915"/>
          </a:xfrm>
          <a:prstGeom prst="rect">
            <a:avLst/>
          </a:prstGeom>
        </p:spPr>
      </p:pic>
    </p:spTree>
    <p:extLst>
      <p:ext uri="{BB962C8B-B14F-4D97-AF65-F5344CB8AC3E}">
        <p14:creationId xmlns:p14="http://schemas.microsoft.com/office/powerpoint/2010/main" val="2887020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993D0D-B07F-32F0-3639-5451110CEAB0}"/>
              </a:ext>
            </a:extLst>
          </p:cNvPr>
          <p:cNvSpPr>
            <a:spLocks noGrp="1"/>
          </p:cNvSpPr>
          <p:nvPr>
            <p:ph type="sldNum" sz="quarter" idx="14"/>
          </p:nvPr>
        </p:nvSpPr>
        <p:spPr/>
        <p:txBody>
          <a:bodyPr/>
          <a:lstStyle/>
          <a:p>
            <a:fld id="{45A3C14A-F937-4231-B6F1-40B429FAFB2F}" type="slidenum">
              <a:rPr lang="en-NZ" smtClean="0"/>
              <a:pPr/>
              <a:t>19</a:t>
            </a:fld>
            <a:endParaRPr lang="en-NZ" dirty="0"/>
          </a:p>
        </p:txBody>
      </p:sp>
      <p:sp>
        <p:nvSpPr>
          <p:cNvPr id="3" name="Title 2">
            <a:extLst>
              <a:ext uri="{FF2B5EF4-FFF2-40B4-BE49-F238E27FC236}">
                <a16:creationId xmlns:a16="http://schemas.microsoft.com/office/drawing/2014/main" id="{7EC49DD1-CA65-CCC8-0625-C6A96520E54B}"/>
              </a:ext>
            </a:extLst>
          </p:cNvPr>
          <p:cNvSpPr>
            <a:spLocks noGrp="1"/>
          </p:cNvSpPr>
          <p:nvPr>
            <p:ph type="title"/>
          </p:nvPr>
        </p:nvSpPr>
        <p:spPr>
          <a:xfrm>
            <a:off x="834480" y="474943"/>
            <a:ext cx="9300119" cy="1005842"/>
          </a:xfrm>
        </p:spPr>
        <p:txBody>
          <a:bodyPr/>
          <a:lstStyle/>
          <a:p>
            <a:r>
              <a:rPr lang="en-US" dirty="0">
                <a:solidFill>
                  <a:schemeClr val="tx1"/>
                </a:solidFill>
              </a:rPr>
              <a:t>Limitation of minimax algorithm</a:t>
            </a:r>
            <a:endParaRPr lang="en-IN" dirty="0">
              <a:solidFill>
                <a:schemeClr val="tx1"/>
              </a:solidFill>
            </a:endParaRPr>
          </a:p>
        </p:txBody>
      </p:sp>
      <p:sp>
        <p:nvSpPr>
          <p:cNvPr id="4" name="Text Placeholder 3">
            <a:extLst>
              <a:ext uri="{FF2B5EF4-FFF2-40B4-BE49-F238E27FC236}">
                <a16:creationId xmlns:a16="http://schemas.microsoft.com/office/drawing/2014/main" id="{B1ADE2B6-44E1-DA29-A0A6-31C2D10EF92D}"/>
              </a:ext>
            </a:extLst>
          </p:cNvPr>
          <p:cNvSpPr>
            <a:spLocks noGrp="1"/>
          </p:cNvSpPr>
          <p:nvPr>
            <p:ph type="body" sz="quarter" idx="17"/>
          </p:nvPr>
        </p:nvSpPr>
        <p:spPr>
          <a:xfrm>
            <a:off x="709614" y="1480785"/>
            <a:ext cx="12961441" cy="5184576"/>
          </a:xfrm>
        </p:spPr>
        <p:txBody>
          <a:bodyPr/>
          <a:lstStyle/>
          <a:p>
            <a:pPr marL="457200" indent="-457200" algn="just">
              <a:buFont typeface="Arial" panose="020B0604020202020204" pitchFamily="34" charset="0"/>
              <a:buChar char="•"/>
            </a:pPr>
            <a:r>
              <a:rPr lang="en-US" dirty="0">
                <a:solidFill>
                  <a:schemeClr val="tx1"/>
                </a:solidFill>
              </a:rPr>
              <a:t>The minimax algorithm performs a complete depth-first exploration of the game tree.</a:t>
            </a:r>
          </a:p>
          <a:p>
            <a:pPr marL="457200" indent="-457200" algn="just">
              <a:buFont typeface="Arial" panose="020B0604020202020204" pitchFamily="34" charset="0"/>
              <a:buChar char="•"/>
            </a:pPr>
            <a:r>
              <a:rPr lang="en-US" dirty="0">
                <a:solidFill>
                  <a:schemeClr val="tx1"/>
                </a:solidFill>
              </a:rPr>
              <a:t>If the maximum depth of the tree is m and there are b legal moves at each point, then the time complexity of the minimax algorithm is </a:t>
            </a:r>
          </a:p>
          <a:p>
            <a:pPr marL="457200" indent="-457200" algn="just">
              <a:buFont typeface="Arial" panose="020B0604020202020204" pitchFamily="34" charset="0"/>
              <a:buChar char="•"/>
            </a:pPr>
            <a:r>
              <a:rPr lang="en-US" dirty="0">
                <a:solidFill>
                  <a:schemeClr val="tx1"/>
                </a:solidFill>
              </a:rPr>
              <a:t>The space complexity is O(bm) for an algorithm that generates all actions at once.</a:t>
            </a:r>
          </a:p>
          <a:p>
            <a:pPr marL="457200" indent="-457200" algn="just">
              <a:buFont typeface="Wingdings" panose="05000000000000000000" pitchFamily="2" charset="2"/>
              <a:buChar char="v"/>
            </a:pPr>
            <a:r>
              <a:rPr lang="en-US" dirty="0">
                <a:solidFill>
                  <a:schemeClr val="tx1"/>
                </a:solidFill>
              </a:rPr>
              <a:t>Suitable for less complex games like tic tac toe etc.</a:t>
            </a:r>
          </a:p>
          <a:p>
            <a:pPr marL="457200" indent="-457200" algn="just">
              <a:buFont typeface="Wingdings" panose="05000000000000000000" pitchFamily="2" charset="2"/>
              <a:buChar char="v"/>
            </a:pPr>
            <a:r>
              <a:rPr lang="en-US" dirty="0">
                <a:solidFill>
                  <a:schemeClr val="tx1"/>
                </a:solidFill>
              </a:rPr>
              <a:t>Not suitable for chess because </a:t>
            </a:r>
          </a:p>
          <a:p>
            <a:pPr marL="2468880" lvl="5" algn="just"/>
            <a:r>
              <a:rPr lang="en-US" dirty="0">
                <a:solidFill>
                  <a:schemeClr val="tx1"/>
                </a:solidFill>
              </a:rPr>
              <a:t>Number of child/choices = b = 35</a:t>
            </a:r>
          </a:p>
          <a:p>
            <a:pPr marL="2468880" lvl="5" algn="just"/>
            <a:r>
              <a:rPr lang="en-US" dirty="0">
                <a:solidFill>
                  <a:schemeClr val="tx1"/>
                </a:solidFill>
              </a:rPr>
              <a:t>Number of moves =d= 50 +50 =100</a:t>
            </a:r>
          </a:p>
          <a:p>
            <a:pPr marL="2468880" lvl="5" algn="just"/>
            <a:r>
              <a:rPr lang="en-US" dirty="0">
                <a:solidFill>
                  <a:schemeClr val="tx1"/>
                </a:solidFill>
              </a:rPr>
              <a:t>Total time complexity/number of nodes=</a:t>
            </a:r>
            <a:endParaRPr lang="en-IN" dirty="0">
              <a:solidFill>
                <a:schemeClr val="tx1"/>
              </a:solidFill>
            </a:endParaRPr>
          </a:p>
        </p:txBody>
      </p:sp>
      <p:pic>
        <p:nvPicPr>
          <p:cNvPr id="6" name="Picture 5">
            <a:extLst>
              <a:ext uri="{FF2B5EF4-FFF2-40B4-BE49-F238E27FC236}">
                <a16:creationId xmlns:a16="http://schemas.microsoft.com/office/drawing/2014/main" id="{16689E54-F270-062A-6CA6-BEA8EA096F51}"/>
              </a:ext>
            </a:extLst>
          </p:cNvPr>
          <p:cNvPicPr>
            <a:picLocks noChangeAspect="1"/>
          </p:cNvPicPr>
          <p:nvPr/>
        </p:nvPicPr>
        <p:blipFill>
          <a:blip r:embed="rId2"/>
          <a:stretch>
            <a:fillRect/>
          </a:stretch>
        </p:blipFill>
        <p:spPr>
          <a:xfrm>
            <a:off x="10591800" y="2895600"/>
            <a:ext cx="914400" cy="457200"/>
          </a:xfrm>
          <a:prstGeom prst="rect">
            <a:avLst/>
          </a:prstGeom>
        </p:spPr>
      </p:pic>
      <p:pic>
        <p:nvPicPr>
          <p:cNvPr id="8" name="Picture 7">
            <a:extLst>
              <a:ext uri="{FF2B5EF4-FFF2-40B4-BE49-F238E27FC236}">
                <a16:creationId xmlns:a16="http://schemas.microsoft.com/office/drawing/2014/main" id="{D9B167FE-5649-2542-1481-6821EDA87FED}"/>
              </a:ext>
            </a:extLst>
          </p:cNvPr>
          <p:cNvPicPr>
            <a:picLocks noChangeAspect="1"/>
          </p:cNvPicPr>
          <p:nvPr/>
        </p:nvPicPr>
        <p:blipFill>
          <a:blip r:embed="rId3"/>
          <a:stretch>
            <a:fillRect/>
          </a:stretch>
        </p:blipFill>
        <p:spPr>
          <a:xfrm>
            <a:off x="8077200" y="6414453"/>
            <a:ext cx="897393" cy="575827"/>
          </a:xfrm>
          <a:prstGeom prst="rect">
            <a:avLst/>
          </a:prstGeom>
        </p:spPr>
      </p:pic>
    </p:spTree>
    <p:extLst>
      <p:ext uri="{BB962C8B-B14F-4D97-AF65-F5344CB8AC3E}">
        <p14:creationId xmlns:p14="http://schemas.microsoft.com/office/powerpoint/2010/main" val="414260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7C7BBB-B7F7-A44C-9897-AEC9F1AC5BB3}"/>
              </a:ext>
            </a:extLst>
          </p:cNvPr>
          <p:cNvSpPr>
            <a:spLocks noGrp="1"/>
          </p:cNvSpPr>
          <p:nvPr>
            <p:ph type="title"/>
          </p:nvPr>
        </p:nvSpPr>
        <p:spPr/>
        <p:txBody>
          <a:bodyPr/>
          <a:lstStyle/>
          <a:p>
            <a:r>
              <a:rPr lang="en-US" dirty="0">
                <a:solidFill>
                  <a:schemeClr val="tx1"/>
                </a:solidFill>
              </a:rPr>
              <a:t>COURSE CONTENT</a:t>
            </a:r>
            <a:endParaRPr lang="en-IN" dirty="0"/>
          </a:p>
        </p:txBody>
      </p:sp>
      <p:sp>
        <p:nvSpPr>
          <p:cNvPr id="3" name="Text Placeholder 2">
            <a:extLst>
              <a:ext uri="{FF2B5EF4-FFF2-40B4-BE49-F238E27FC236}">
                <a16:creationId xmlns:a16="http://schemas.microsoft.com/office/drawing/2014/main" id="{268AEECA-8F1C-42A3-83D3-9C947749A8C8}"/>
              </a:ext>
            </a:extLst>
          </p:cNvPr>
          <p:cNvSpPr>
            <a:spLocks noGrp="1"/>
          </p:cNvSpPr>
          <p:nvPr>
            <p:ph type="body" sz="quarter" idx="17"/>
          </p:nvPr>
        </p:nvSpPr>
        <p:spPr/>
        <p:txBody>
          <a:bodyPr/>
          <a:lstStyle/>
          <a:p>
            <a:pPr marL="0" indent="0">
              <a:buNone/>
            </a:pPr>
            <a:r>
              <a:rPr lang="en-US" dirty="0">
                <a:solidFill>
                  <a:schemeClr val="tx1"/>
                </a:solidFill>
              </a:rPr>
              <a:t>UNIT 2</a:t>
            </a:r>
          </a:p>
          <a:p>
            <a:pPr marL="0" indent="0" algn="just">
              <a:buNone/>
            </a:pPr>
            <a:r>
              <a:rPr lang="en-US" dirty="0">
                <a:solidFill>
                  <a:schemeClr val="tx1"/>
                </a:solidFill>
              </a:rPr>
              <a:t>Adversarial search: Games, mini-max algorithm, optimal decisions in multiplayer games, Problems in Game playing, Alpha-Beta pruning </a:t>
            </a:r>
          </a:p>
          <a:p>
            <a:pPr marL="0" indent="0" algn="just">
              <a:buNone/>
            </a:pPr>
            <a:r>
              <a:rPr lang="en-US" dirty="0">
                <a:solidFill>
                  <a:schemeClr val="tx1"/>
                </a:solidFill>
              </a:rPr>
              <a:t>Knowledge Representation: Knowledge-Based Agent, Knowledge Representation, Knowledge Representation Techniques, Propositional Logic, First-order logic, Knowledge Engineering in FOL, Inference in First-Order Logic, Forward Chaining, and backward </a:t>
            </a:r>
            <a:r>
              <a:rPr lang="en-US" b="1" dirty="0">
                <a:solidFill>
                  <a:schemeClr val="tx1"/>
                </a:solidFill>
              </a:rPr>
              <a:t>chaining. </a:t>
            </a:r>
          </a:p>
          <a:p>
            <a:pPr marL="0" indent="0" algn="just">
              <a:buNone/>
            </a:pPr>
            <a:r>
              <a:rPr lang="en-US" b="1" dirty="0">
                <a:solidFill>
                  <a:schemeClr val="tx1"/>
                </a:solidFill>
              </a:rPr>
              <a:t>Symbolic Reasoning under Uncertainty: </a:t>
            </a:r>
            <a:r>
              <a:rPr lang="en-US" dirty="0">
                <a:solidFill>
                  <a:schemeClr val="tx1"/>
                </a:solidFill>
              </a:rPr>
              <a:t>Introduction to Nonmonotonic Reasoning; Logics for Nonmonotonic Reasoning, Default Reasoning and Minimalist Reasoning</a:t>
            </a:r>
          </a:p>
        </p:txBody>
      </p:sp>
    </p:spTree>
    <p:extLst>
      <p:ext uri="{BB962C8B-B14F-4D97-AF65-F5344CB8AC3E}">
        <p14:creationId xmlns:p14="http://schemas.microsoft.com/office/powerpoint/2010/main" val="3300014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8E3BB2-D48B-F8C0-153A-7C90C5901166}"/>
              </a:ext>
            </a:extLst>
          </p:cNvPr>
          <p:cNvSpPr>
            <a:spLocks noGrp="1"/>
          </p:cNvSpPr>
          <p:nvPr>
            <p:ph type="sldNum" sz="quarter" idx="14"/>
          </p:nvPr>
        </p:nvSpPr>
        <p:spPr/>
        <p:txBody>
          <a:bodyPr/>
          <a:lstStyle/>
          <a:p>
            <a:fld id="{45A3C14A-F937-4231-B6F1-40B429FAFB2F}" type="slidenum">
              <a:rPr lang="en-NZ" smtClean="0"/>
              <a:pPr/>
              <a:t>20</a:t>
            </a:fld>
            <a:endParaRPr lang="en-NZ" dirty="0"/>
          </a:p>
        </p:txBody>
      </p:sp>
      <p:sp>
        <p:nvSpPr>
          <p:cNvPr id="3" name="Title 2">
            <a:extLst>
              <a:ext uri="{FF2B5EF4-FFF2-40B4-BE49-F238E27FC236}">
                <a16:creationId xmlns:a16="http://schemas.microsoft.com/office/drawing/2014/main" id="{9259ED67-2A1A-8186-B273-7DDB9D573BB6}"/>
              </a:ext>
            </a:extLst>
          </p:cNvPr>
          <p:cNvSpPr>
            <a:spLocks noGrp="1"/>
          </p:cNvSpPr>
          <p:nvPr>
            <p:ph type="title"/>
          </p:nvPr>
        </p:nvSpPr>
        <p:spPr>
          <a:xfrm>
            <a:off x="834480" y="474943"/>
            <a:ext cx="11662319" cy="1005842"/>
          </a:xfrm>
        </p:spPr>
        <p:txBody>
          <a:bodyPr/>
          <a:lstStyle/>
          <a:p>
            <a:r>
              <a:rPr lang="en-US" dirty="0">
                <a:solidFill>
                  <a:schemeClr val="tx1"/>
                </a:solidFill>
              </a:rPr>
              <a:t>Optimal decisions in multiplayer games</a:t>
            </a:r>
            <a:endParaRPr lang="en-IN" dirty="0">
              <a:solidFill>
                <a:schemeClr val="tx1"/>
              </a:solidFill>
            </a:endParaRPr>
          </a:p>
        </p:txBody>
      </p:sp>
      <p:sp>
        <p:nvSpPr>
          <p:cNvPr id="4" name="Text Placeholder 3">
            <a:extLst>
              <a:ext uri="{FF2B5EF4-FFF2-40B4-BE49-F238E27FC236}">
                <a16:creationId xmlns:a16="http://schemas.microsoft.com/office/drawing/2014/main" id="{3490803A-B045-D961-B433-695398F4FC39}"/>
              </a:ext>
            </a:extLst>
          </p:cNvPr>
          <p:cNvSpPr>
            <a:spLocks noGrp="1"/>
          </p:cNvSpPr>
          <p:nvPr>
            <p:ph type="body" sz="quarter" idx="17"/>
          </p:nvPr>
        </p:nvSpPr>
        <p:spPr>
          <a:xfrm>
            <a:off x="825305" y="1522512"/>
            <a:ext cx="12961441" cy="5184576"/>
          </a:xfrm>
        </p:spPr>
        <p:txBody>
          <a:bodyPr/>
          <a:lstStyle/>
          <a:p>
            <a:pPr marL="0" indent="0" algn="just">
              <a:buNone/>
            </a:pPr>
            <a:r>
              <a:rPr lang="en-US" dirty="0">
                <a:solidFill>
                  <a:schemeClr val="tx1"/>
                </a:solidFill>
              </a:rPr>
              <a:t>Replace the single value for each node with a vector of values. </a:t>
            </a:r>
          </a:p>
          <a:p>
            <a:pPr marL="0" indent="0" algn="just">
              <a:buNone/>
            </a:pPr>
            <a:r>
              <a:rPr lang="en-US" dirty="0">
                <a:solidFill>
                  <a:schemeClr val="tx1"/>
                </a:solidFill>
              </a:rPr>
              <a:t>For example, in a three-player game with players A, B, and C, a vector </a:t>
            </a:r>
          </a:p>
          <a:p>
            <a:pPr marL="0" indent="0" algn="just">
              <a:buNone/>
            </a:pPr>
            <a:r>
              <a:rPr lang="en-US" dirty="0">
                <a:solidFill>
                  <a:schemeClr val="tx1"/>
                </a:solidFill>
              </a:rPr>
              <a:t>is associated with each node. </a:t>
            </a:r>
          </a:p>
          <a:p>
            <a:pPr marL="0" indent="0" algn="just">
              <a:buNone/>
            </a:pPr>
            <a:r>
              <a:rPr lang="en-US" dirty="0">
                <a:solidFill>
                  <a:schemeClr val="tx1"/>
                </a:solidFill>
              </a:rPr>
              <a:t>For terminal states, this vector gives the state’s utility from each player’s</a:t>
            </a:r>
          </a:p>
          <a:p>
            <a:pPr marL="0" indent="0" algn="just">
              <a:buNone/>
            </a:pPr>
            <a:r>
              <a:rPr lang="en-US" dirty="0">
                <a:solidFill>
                  <a:schemeClr val="tx1"/>
                </a:solidFill>
              </a:rPr>
              <a:t>viewpoint. </a:t>
            </a:r>
          </a:p>
          <a:p>
            <a:pPr marL="0" indent="0" algn="just">
              <a:buNone/>
            </a:pPr>
            <a:r>
              <a:rPr lang="en-US" dirty="0">
                <a:solidFill>
                  <a:schemeClr val="tx1"/>
                </a:solidFill>
              </a:rPr>
              <a:t>The simplest way to implement this is to have the UTILITY function return a vector of utilities.</a:t>
            </a:r>
            <a:endParaRPr lang="en-IN" dirty="0">
              <a:solidFill>
                <a:schemeClr val="tx1"/>
              </a:solidFill>
            </a:endParaRPr>
          </a:p>
        </p:txBody>
      </p:sp>
      <p:pic>
        <p:nvPicPr>
          <p:cNvPr id="6" name="Picture 5">
            <a:extLst>
              <a:ext uri="{FF2B5EF4-FFF2-40B4-BE49-F238E27FC236}">
                <a16:creationId xmlns:a16="http://schemas.microsoft.com/office/drawing/2014/main" id="{1F05D368-857F-869C-F856-5F70AF4C594B}"/>
              </a:ext>
            </a:extLst>
          </p:cNvPr>
          <p:cNvPicPr>
            <a:picLocks noChangeAspect="1"/>
          </p:cNvPicPr>
          <p:nvPr/>
        </p:nvPicPr>
        <p:blipFill>
          <a:blip r:embed="rId2"/>
          <a:stretch>
            <a:fillRect/>
          </a:stretch>
        </p:blipFill>
        <p:spPr>
          <a:xfrm>
            <a:off x="12202665" y="2088898"/>
            <a:ext cx="1584081" cy="438150"/>
          </a:xfrm>
          <a:prstGeom prst="rect">
            <a:avLst/>
          </a:prstGeom>
        </p:spPr>
      </p:pic>
    </p:spTree>
    <p:extLst>
      <p:ext uri="{BB962C8B-B14F-4D97-AF65-F5344CB8AC3E}">
        <p14:creationId xmlns:p14="http://schemas.microsoft.com/office/powerpoint/2010/main" val="4258728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10DDC3-09B7-F440-0304-8A632F3CEE7A}"/>
              </a:ext>
            </a:extLst>
          </p:cNvPr>
          <p:cNvSpPr>
            <a:spLocks noGrp="1"/>
          </p:cNvSpPr>
          <p:nvPr>
            <p:ph type="sldNum" sz="quarter" idx="14"/>
          </p:nvPr>
        </p:nvSpPr>
        <p:spPr/>
        <p:txBody>
          <a:bodyPr/>
          <a:lstStyle/>
          <a:p>
            <a:fld id="{45A3C14A-F937-4231-B6F1-40B429FAFB2F}" type="slidenum">
              <a:rPr lang="en-NZ" smtClean="0"/>
              <a:pPr/>
              <a:t>21</a:t>
            </a:fld>
            <a:endParaRPr lang="en-NZ" dirty="0"/>
          </a:p>
        </p:txBody>
      </p:sp>
      <p:sp>
        <p:nvSpPr>
          <p:cNvPr id="3" name="Title 2">
            <a:extLst>
              <a:ext uri="{FF2B5EF4-FFF2-40B4-BE49-F238E27FC236}">
                <a16:creationId xmlns:a16="http://schemas.microsoft.com/office/drawing/2014/main" id="{C16BAE9F-D077-B0A8-C74A-E17DB85B484C}"/>
              </a:ext>
            </a:extLst>
          </p:cNvPr>
          <p:cNvSpPr>
            <a:spLocks noGrp="1"/>
          </p:cNvSpPr>
          <p:nvPr>
            <p:ph type="title"/>
          </p:nvPr>
        </p:nvSpPr>
        <p:spPr/>
        <p:txBody>
          <a:bodyPr/>
          <a:lstStyle/>
          <a:p>
            <a:r>
              <a:rPr lang="en-US" dirty="0"/>
              <a:t>example</a:t>
            </a:r>
            <a:endParaRPr lang="en-IN" dirty="0"/>
          </a:p>
        </p:txBody>
      </p:sp>
      <p:sp>
        <p:nvSpPr>
          <p:cNvPr id="4" name="Text Placeholder 3">
            <a:extLst>
              <a:ext uri="{FF2B5EF4-FFF2-40B4-BE49-F238E27FC236}">
                <a16:creationId xmlns:a16="http://schemas.microsoft.com/office/drawing/2014/main" id="{3642039F-1C8B-719D-838B-335DA70B4268}"/>
              </a:ext>
            </a:extLst>
          </p:cNvPr>
          <p:cNvSpPr>
            <a:spLocks noGrp="1"/>
          </p:cNvSpPr>
          <p:nvPr>
            <p:ph type="body" sz="quarter" idx="17"/>
          </p:nvPr>
        </p:nvSpPr>
        <p:spPr/>
        <p:txBody>
          <a:bodyPr/>
          <a:lstStyle/>
          <a:p>
            <a:endParaRPr lang="en-IN" dirty="0"/>
          </a:p>
        </p:txBody>
      </p:sp>
      <p:pic>
        <p:nvPicPr>
          <p:cNvPr id="11" name="Picture 10">
            <a:extLst>
              <a:ext uri="{FF2B5EF4-FFF2-40B4-BE49-F238E27FC236}">
                <a16:creationId xmlns:a16="http://schemas.microsoft.com/office/drawing/2014/main" id="{ADC78CC5-66EC-0928-6D2C-03569115E0E2}"/>
              </a:ext>
            </a:extLst>
          </p:cNvPr>
          <p:cNvPicPr>
            <a:picLocks noChangeAspect="1"/>
          </p:cNvPicPr>
          <p:nvPr/>
        </p:nvPicPr>
        <p:blipFill>
          <a:blip r:embed="rId2"/>
          <a:stretch>
            <a:fillRect/>
          </a:stretch>
        </p:blipFill>
        <p:spPr>
          <a:xfrm>
            <a:off x="1080011" y="2126821"/>
            <a:ext cx="12315034" cy="5184576"/>
          </a:xfrm>
          <a:prstGeom prst="rect">
            <a:avLst/>
          </a:prstGeom>
        </p:spPr>
      </p:pic>
    </p:spTree>
    <p:extLst>
      <p:ext uri="{BB962C8B-B14F-4D97-AF65-F5344CB8AC3E}">
        <p14:creationId xmlns:p14="http://schemas.microsoft.com/office/powerpoint/2010/main" val="4260771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D5156-5864-3BC2-5A92-53886F3D28A2}"/>
              </a:ext>
            </a:extLst>
          </p:cNvPr>
          <p:cNvSpPr>
            <a:spLocks noGrp="1"/>
          </p:cNvSpPr>
          <p:nvPr>
            <p:ph type="sldNum" sz="quarter" idx="14"/>
          </p:nvPr>
        </p:nvSpPr>
        <p:spPr/>
        <p:txBody>
          <a:bodyPr/>
          <a:lstStyle/>
          <a:p>
            <a:fld id="{45A3C14A-F937-4231-B6F1-40B429FAFB2F}" type="slidenum">
              <a:rPr lang="en-NZ" smtClean="0"/>
              <a:pPr/>
              <a:t>22</a:t>
            </a:fld>
            <a:endParaRPr lang="en-NZ" dirty="0"/>
          </a:p>
        </p:txBody>
      </p:sp>
      <p:sp>
        <p:nvSpPr>
          <p:cNvPr id="3" name="Title 2">
            <a:extLst>
              <a:ext uri="{FF2B5EF4-FFF2-40B4-BE49-F238E27FC236}">
                <a16:creationId xmlns:a16="http://schemas.microsoft.com/office/drawing/2014/main" id="{F07412F9-D9AB-BF9B-A787-D1E43BEE21CD}"/>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5E91A8C0-CF97-7B60-D1DD-123A986715E1}"/>
              </a:ext>
            </a:extLst>
          </p:cNvPr>
          <p:cNvSpPr>
            <a:spLocks noGrp="1"/>
          </p:cNvSpPr>
          <p:nvPr>
            <p:ph type="body" sz="quarter" idx="17"/>
          </p:nvPr>
        </p:nvSpPr>
        <p:spPr>
          <a:xfrm>
            <a:off x="457200" y="1522512"/>
            <a:ext cx="12961441" cy="5184576"/>
          </a:xfrm>
        </p:spPr>
        <p:txBody>
          <a:bodyPr/>
          <a:lstStyle/>
          <a:p>
            <a:pPr marL="0" indent="0" algn="just">
              <a:buNone/>
            </a:pPr>
            <a:r>
              <a:rPr lang="en-US" dirty="0">
                <a:solidFill>
                  <a:schemeClr val="tx1"/>
                </a:solidFill>
              </a:rPr>
              <a:t>Explanation:</a:t>
            </a:r>
          </a:p>
          <a:p>
            <a:pPr marL="0" indent="0" algn="just">
              <a:buNone/>
            </a:pPr>
            <a:r>
              <a:rPr lang="en-US" dirty="0">
                <a:solidFill>
                  <a:schemeClr val="tx1"/>
                </a:solidFill>
              </a:rPr>
              <a:t>Now we have to consider nonterminal states. Consider the node marked X in the game tree shown in Figure. In that state, player C chooses what to do. The two choices lead to terminal states with utility vectors </a:t>
            </a:r>
          </a:p>
          <a:p>
            <a:pPr marL="0" indent="0" algn="just">
              <a:buNone/>
            </a:pPr>
            <a:endParaRPr lang="en-US" dirty="0">
              <a:solidFill>
                <a:schemeClr val="tx1"/>
              </a:solidFill>
            </a:endParaRPr>
          </a:p>
          <a:p>
            <a:pPr marL="0" indent="0" algn="just">
              <a:buNone/>
            </a:pPr>
            <a:r>
              <a:rPr lang="en-US" dirty="0">
                <a:solidFill>
                  <a:schemeClr val="tx1"/>
                </a:solidFill>
              </a:rPr>
              <a:t>Since 6 is bigger than 3, C should choose the first move. This means that if state X is reached, subsequent play will lead to a terminal state with utilities 〈</a:t>
            </a:r>
            <a:r>
              <a:rPr lang="en-US" dirty="0" err="1">
                <a:solidFill>
                  <a:schemeClr val="tx1"/>
                </a:solidFill>
              </a:rPr>
              <a:t>uA</a:t>
            </a:r>
            <a:r>
              <a:rPr lang="en-US" dirty="0">
                <a:solidFill>
                  <a:schemeClr val="tx1"/>
                </a:solidFill>
              </a:rPr>
              <a:t> = 1, </a:t>
            </a:r>
            <a:r>
              <a:rPr lang="en-US" dirty="0" err="1">
                <a:solidFill>
                  <a:schemeClr val="tx1"/>
                </a:solidFill>
              </a:rPr>
              <a:t>uB</a:t>
            </a:r>
            <a:r>
              <a:rPr lang="en-US" dirty="0">
                <a:solidFill>
                  <a:schemeClr val="tx1"/>
                </a:solidFill>
              </a:rPr>
              <a:t> = 2, </a:t>
            </a:r>
            <a:r>
              <a:rPr lang="en-US" dirty="0" err="1">
                <a:solidFill>
                  <a:schemeClr val="tx1"/>
                </a:solidFill>
              </a:rPr>
              <a:t>uC</a:t>
            </a:r>
            <a:r>
              <a:rPr lang="en-US" dirty="0">
                <a:solidFill>
                  <a:schemeClr val="tx1"/>
                </a:solidFill>
              </a:rPr>
              <a:t> = 6. Hence, the backed-up value of X is this vector.</a:t>
            </a:r>
          </a:p>
          <a:p>
            <a:pPr marL="0" indent="0" algn="just">
              <a:buNone/>
            </a:pPr>
            <a:r>
              <a:rPr lang="en-US" dirty="0">
                <a:solidFill>
                  <a:schemeClr val="tx1"/>
                </a:solidFill>
              </a:rPr>
              <a:t>The backed-up value of a node n is always the utility vector of the successor state with the highest value for the player choosing at n.</a:t>
            </a:r>
          </a:p>
          <a:p>
            <a:pPr marL="0" indent="0">
              <a:buNone/>
            </a:pPr>
            <a:endParaRPr lang="en-IN" dirty="0"/>
          </a:p>
        </p:txBody>
      </p:sp>
      <p:pic>
        <p:nvPicPr>
          <p:cNvPr id="6" name="Picture 5">
            <a:extLst>
              <a:ext uri="{FF2B5EF4-FFF2-40B4-BE49-F238E27FC236}">
                <a16:creationId xmlns:a16="http://schemas.microsoft.com/office/drawing/2014/main" id="{CD0B1BE5-F679-28BA-E1BC-05B77186F64F}"/>
              </a:ext>
            </a:extLst>
          </p:cNvPr>
          <p:cNvPicPr>
            <a:picLocks noChangeAspect="1"/>
          </p:cNvPicPr>
          <p:nvPr/>
        </p:nvPicPr>
        <p:blipFill>
          <a:blip r:embed="rId2"/>
          <a:stretch>
            <a:fillRect/>
          </a:stretch>
        </p:blipFill>
        <p:spPr>
          <a:xfrm>
            <a:off x="1524000" y="3429000"/>
            <a:ext cx="8065092" cy="457071"/>
          </a:xfrm>
          <a:prstGeom prst="rect">
            <a:avLst/>
          </a:prstGeom>
        </p:spPr>
      </p:pic>
    </p:spTree>
    <p:extLst>
      <p:ext uri="{BB962C8B-B14F-4D97-AF65-F5344CB8AC3E}">
        <p14:creationId xmlns:p14="http://schemas.microsoft.com/office/powerpoint/2010/main" val="3657122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0129FE-4739-EF89-302C-8BB234308946}"/>
              </a:ext>
            </a:extLst>
          </p:cNvPr>
          <p:cNvSpPr>
            <a:spLocks noGrp="1"/>
          </p:cNvSpPr>
          <p:nvPr>
            <p:ph type="sldNum" sz="quarter" idx="14"/>
          </p:nvPr>
        </p:nvSpPr>
        <p:spPr/>
        <p:txBody>
          <a:bodyPr/>
          <a:lstStyle/>
          <a:p>
            <a:fld id="{45A3C14A-F937-4231-B6F1-40B429FAFB2F}" type="slidenum">
              <a:rPr lang="en-NZ" smtClean="0"/>
              <a:pPr/>
              <a:t>23</a:t>
            </a:fld>
            <a:endParaRPr lang="en-NZ" dirty="0"/>
          </a:p>
        </p:txBody>
      </p:sp>
      <p:sp>
        <p:nvSpPr>
          <p:cNvPr id="3" name="Title 2">
            <a:extLst>
              <a:ext uri="{FF2B5EF4-FFF2-40B4-BE49-F238E27FC236}">
                <a16:creationId xmlns:a16="http://schemas.microsoft.com/office/drawing/2014/main" id="{DA718506-74E7-C043-F475-36B20C32DC7F}"/>
              </a:ext>
            </a:extLst>
          </p:cNvPr>
          <p:cNvSpPr>
            <a:spLocks noGrp="1"/>
          </p:cNvSpPr>
          <p:nvPr>
            <p:ph type="title"/>
          </p:nvPr>
        </p:nvSpPr>
        <p:spPr/>
        <p:txBody>
          <a:bodyPr/>
          <a:lstStyle/>
          <a:p>
            <a:r>
              <a:rPr lang="en-IN" dirty="0">
                <a:solidFill>
                  <a:schemeClr val="tx1"/>
                </a:solidFill>
              </a:rPr>
              <a:t>ALPHA–BETA PRUNING</a:t>
            </a:r>
          </a:p>
        </p:txBody>
      </p:sp>
      <p:sp>
        <p:nvSpPr>
          <p:cNvPr id="4" name="Text Placeholder 3">
            <a:extLst>
              <a:ext uri="{FF2B5EF4-FFF2-40B4-BE49-F238E27FC236}">
                <a16:creationId xmlns:a16="http://schemas.microsoft.com/office/drawing/2014/main" id="{B4D974F4-FAED-6BA6-8FF0-DF345616545B}"/>
              </a:ext>
            </a:extLst>
          </p:cNvPr>
          <p:cNvSpPr>
            <a:spLocks noGrp="1"/>
          </p:cNvSpPr>
          <p:nvPr>
            <p:ph type="body" sz="quarter" idx="17"/>
          </p:nvPr>
        </p:nvSpPr>
        <p:spPr>
          <a:xfrm>
            <a:off x="834481" y="1371600"/>
            <a:ext cx="12961441" cy="5867400"/>
          </a:xfrm>
        </p:spPr>
        <p:txBody>
          <a:bodyPr/>
          <a:lstStyle/>
          <a:p>
            <a:pPr marL="457200" indent="-457200" algn="just">
              <a:buFont typeface="Arial" panose="020B0604020202020204" pitchFamily="34" charset="0"/>
              <a:buChar char="•"/>
            </a:pPr>
            <a:r>
              <a:rPr lang="en-US" dirty="0">
                <a:solidFill>
                  <a:schemeClr val="tx1"/>
                </a:solidFill>
              </a:rPr>
              <a:t>The problem with minimax search is that the number of game states it has to examine is exponential in the depth of the tree.</a:t>
            </a:r>
          </a:p>
          <a:p>
            <a:pPr marL="457200" indent="-457200" algn="just">
              <a:buFont typeface="Arial" panose="020B0604020202020204" pitchFamily="34" charset="0"/>
              <a:buChar char="•"/>
            </a:pPr>
            <a:r>
              <a:rPr lang="en-US" dirty="0">
                <a:solidFill>
                  <a:schemeClr val="tx1"/>
                </a:solidFill>
              </a:rPr>
              <a:t>Alpha Beta Pruning is an optimization technique of the Minimax algorithm.  This algorithm solves the limitation of exponential time and space complexity in the case of the Minimax algorithm by pruning redundant branches of a game tree using its parameters Alpha(</a:t>
            </a:r>
            <a:r>
              <a:rPr lang="en-US" dirty="0">
                <a:solidFill>
                  <a:schemeClr val="tx1"/>
                </a:solidFill>
                <a:effectLst/>
              </a:rPr>
              <a:t>α</a:t>
            </a:r>
            <a:r>
              <a:rPr lang="en-US" dirty="0">
                <a:solidFill>
                  <a:schemeClr val="tx1"/>
                </a:solidFill>
              </a:rPr>
              <a:t>) and Beta(</a:t>
            </a:r>
            <a:r>
              <a:rPr lang="en-US" dirty="0">
                <a:solidFill>
                  <a:schemeClr val="tx1"/>
                </a:solidFill>
                <a:effectLst/>
              </a:rPr>
              <a:t>β</a:t>
            </a:r>
            <a:r>
              <a:rPr lang="en-US" dirty="0">
                <a:solidFill>
                  <a:schemeClr val="tx1"/>
                </a:solidFill>
              </a:rPr>
              <a:t>).</a:t>
            </a:r>
          </a:p>
          <a:p>
            <a:pPr marL="0" indent="0" algn="just">
              <a:buNone/>
            </a:pPr>
            <a:r>
              <a:rPr lang="en-US" b="1" dirty="0">
                <a:solidFill>
                  <a:schemeClr val="tx1"/>
                </a:solidFill>
              </a:rPr>
              <a:t>Parameter of the Alpha Beta Pruning Algorithm</a:t>
            </a:r>
          </a:p>
          <a:p>
            <a:pPr algn="just">
              <a:buFont typeface="Arial" panose="020B0604020202020204" pitchFamily="34" charset="0"/>
              <a:buChar char="•"/>
            </a:pPr>
            <a:r>
              <a:rPr lang="en-US" b="1" dirty="0">
                <a:solidFill>
                  <a:schemeClr val="tx1"/>
                </a:solidFill>
              </a:rPr>
              <a:t>Alpha(</a:t>
            </a:r>
            <a:r>
              <a:rPr lang="en-US" b="1" dirty="0">
                <a:solidFill>
                  <a:schemeClr val="tx1"/>
                </a:solidFill>
                <a:effectLst/>
              </a:rPr>
              <a:t>α</a:t>
            </a:r>
            <a:r>
              <a:rPr lang="en-US" b="1" dirty="0">
                <a:solidFill>
                  <a:schemeClr val="tx1"/>
                </a:solidFill>
              </a:rPr>
              <a:t>):</a:t>
            </a:r>
            <a:r>
              <a:rPr lang="en-US" dirty="0">
                <a:solidFill>
                  <a:schemeClr val="tx1"/>
                </a:solidFill>
              </a:rPr>
              <a:t> The best choice(highest utility/value) found till the current state on the path traversed by the maximizer.</a:t>
            </a:r>
          </a:p>
          <a:p>
            <a:pPr algn="just">
              <a:buFont typeface="Arial" panose="020B0604020202020204" pitchFamily="34" charset="0"/>
              <a:buChar char="•"/>
            </a:pPr>
            <a:r>
              <a:rPr lang="en-US" b="1" dirty="0">
                <a:solidFill>
                  <a:schemeClr val="tx1"/>
                </a:solidFill>
              </a:rPr>
              <a:t>Beta(</a:t>
            </a:r>
            <a:r>
              <a:rPr lang="en-US" b="1" dirty="0">
                <a:solidFill>
                  <a:schemeClr val="tx1"/>
                </a:solidFill>
                <a:effectLst/>
              </a:rPr>
              <a:t>β</a:t>
            </a:r>
            <a:r>
              <a:rPr lang="en-US" b="1" dirty="0">
                <a:solidFill>
                  <a:schemeClr val="tx1"/>
                </a:solidFill>
              </a:rPr>
              <a:t>):</a:t>
            </a:r>
            <a:r>
              <a:rPr lang="en-US" dirty="0">
                <a:solidFill>
                  <a:schemeClr val="tx1"/>
                </a:solidFill>
              </a:rPr>
              <a:t> The best choice(lowest utility/value) found till the current state on the path traversed by the minimizer.</a:t>
            </a:r>
          </a:p>
          <a:p>
            <a:pPr marL="0" indent="0">
              <a:buNone/>
            </a:pPr>
            <a:endParaRPr lang="en-IN" dirty="0">
              <a:solidFill>
                <a:srgbClr val="C00000"/>
              </a:solidFill>
            </a:endParaRPr>
          </a:p>
        </p:txBody>
      </p:sp>
    </p:spTree>
    <p:extLst>
      <p:ext uri="{BB962C8B-B14F-4D97-AF65-F5344CB8AC3E}">
        <p14:creationId xmlns:p14="http://schemas.microsoft.com/office/powerpoint/2010/main" val="1234330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9277C6-FA3C-03B9-1185-DD671054F1F6}"/>
              </a:ext>
            </a:extLst>
          </p:cNvPr>
          <p:cNvSpPr>
            <a:spLocks noGrp="1"/>
          </p:cNvSpPr>
          <p:nvPr>
            <p:ph type="sldNum" sz="quarter" idx="14"/>
          </p:nvPr>
        </p:nvSpPr>
        <p:spPr/>
        <p:txBody>
          <a:bodyPr/>
          <a:lstStyle/>
          <a:p>
            <a:fld id="{45A3C14A-F937-4231-B6F1-40B429FAFB2F}" type="slidenum">
              <a:rPr lang="en-NZ" smtClean="0"/>
              <a:pPr/>
              <a:t>24</a:t>
            </a:fld>
            <a:endParaRPr lang="en-NZ" dirty="0"/>
          </a:p>
        </p:txBody>
      </p:sp>
      <p:sp>
        <p:nvSpPr>
          <p:cNvPr id="3" name="Title 2">
            <a:extLst>
              <a:ext uri="{FF2B5EF4-FFF2-40B4-BE49-F238E27FC236}">
                <a16:creationId xmlns:a16="http://schemas.microsoft.com/office/drawing/2014/main" id="{1CB23CB2-7B58-0CF9-846A-6DEF1B13E5A0}"/>
              </a:ext>
            </a:extLst>
          </p:cNvPr>
          <p:cNvSpPr>
            <a:spLocks noGrp="1"/>
          </p:cNvSpPr>
          <p:nvPr>
            <p:ph type="title"/>
          </p:nvPr>
        </p:nvSpPr>
        <p:spPr>
          <a:xfrm>
            <a:off x="834480" y="474943"/>
            <a:ext cx="14253120" cy="1005842"/>
          </a:xfrm>
        </p:spPr>
        <p:txBody>
          <a:bodyPr/>
          <a:lstStyle/>
          <a:p>
            <a:r>
              <a:rPr lang="en-US" sz="2800" b="1" dirty="0">
                <a:solidFill>
                  <a:schemeClr val="tx1"/>
                </a:solidFill>
              </a:rPr>
              <a:t>Salient Properties and Conditions of the Alpha Beta Pruning Algorithm</a:t>
            </a:r>
            <a:br>
              <a:rPr lang="en-US" sz="2800" b="1" dirty="0">
                <a:solidFill>
                  <a:schemeClr val="tx1"/>
                </a:solidFill>
              </a:rPr>
            </a:br>
            <a:endParaRPr lang="en-IN" sz="2800" dirty="0">
              <a:solidFill>
                <a:schemeClr val="tx1"/>
              </a:solidFill>
            </a:endParaRPr>
          </a:p>
        </p:txBody>
      </p:sp>
      <p:sp>
        <p:nvSpPr>
          <p:cNvPr id="4" name="Text Placeholder 3">
            <a:extLst>
              <a:ext uri="{FF2B5EF4-FFF2-40B4-BE49-F238E27FC236}">
                <a16:creationId xmlns:a16="http://schemas.microsoft.com/office/drawing/2014/main" id="{0281B5B1-A872-CE59-016F-578D38968CBA}"/>
              </a:ext>
            </a:extLst>
          </p:cNvPr>
          <p:cNvSpPr>
            <a:spLocks noGrp="1"/>
          </p:cNvSpPr>
          <p:nvPr>
            <p:ph type="body" sz="quarter" idx="17"/>
          </p:nvPr>
        </p:nvSpPr>
        <p:spPr>
          <a:xfrm>
            <a:off x="849720" y="1600200"/>
            <a:ext cx="12961441" cy="5184576"/>
          </a:xfrm>
        </p:spPr>
        <p:txBody>
          <a:bodyPr/>
          <a:lstStyle/>
          <a:p>
            <a:pPr algn="just">
              <a:buFont typeface="Arial" panose="020B0604020202020204" pitchFamily="34" charset="0"/>
              <a:buChar char="•"/>
            </a:pPr>
            <a:r>
              <a:rPr lang="en-US" sz="2400" dirty="0">
                <a:solidFill>
                  <a:schemeClr val="tx1"/>
                </a:solidFill>
              </a:rPr>
              <a:t>Alpha:    Alpha is the best choice or the highest value that we have found at any instance along the path of Maximizer. The initial value for alpha is – ∞.</a:t>
            </a:r>
          </a:p>
          <a:p>
            <a:pPr algn="just">
              <a:buFont typeface="Arial" panose="020B0604020202020204" pitchFamily="34" charset="0"/>
              <a:buChar char="•"/>
            </a:pPr>
            <a:r>
              <a:rPr lang="en-US" sz="2400" dirty="0">
                <a:solidFill>
                  <a:schemeClr val="tx1"/>
                </a:solidFill>
              </a:rPr>
              <a:t>Beta: Beta is the best choice or the lowest value that we have found at any instance along the path of Minimizer. The initial value for alpha is + ∞.</a:t>
            </a:r>
          </a:p>
          <a:p>
            <a:pPr algn="just">
              <a:buFont typeface="Arial" panose="020B0604020202020204" pitchFamily="34" charset="0"/>
              <a:buChar char="•"/>
            </a:pPr>
            <a:r>
              <a:rPr lang="en-US" sz="2400" dirty="0">
                <a:solidFill>
                  <a:schemeClr val="tx1"/>
                </a:solidFill>
              </a:rPr>
              <a:t>The condition for Alpha-beta Pruning is that α &gt;= β.</a:t>
            </a:r>
          </a:p>
          <a:p>
            <a:pPr algn="just">
              <a:buFont typeface="Arial" panose="020B0604020202020204" pitchFamily="34" charset="0"/>
              <a:buChar char="•"/>
            </a:pPr>
            <a:r>
              <a:rPr lang="en-US" sz="2400" dirty="0">
                <a:solidFill>
                  <a:schemeClr val="tx1"/>
                </a:solidFill>
              </a:rPr>
              <a:t>Each node has to keep track of its alpha and beta values. Alpha can be updated only when it’s MAX’s turn and, similarly, beta can be updated only when it’s MIN’s chance.</a:t>
            </a:r>
          </a:p>
          <a:p>
            <a:pPr algn="just">
              <a:buFont typeface="Arial" panose="020B0604020202020204" pitchFamily="34" charset="0"/>
              <a:buChar char="•"/>
            </a:pPr>
            <a:r>
              <a:rPr lang="en-US" sz="2400" dirty="0">
                <a:solidFill>
                  <a:schemeClr val="tx1"/>
                </a:solidFill>
              </a:rPr>
              <a:t>MAX will update only alpha values and MIN player will update only beta values.</a:t>
            </a:r>
          </a:p>
          <a:p>
            <a:pPr algn="just">
              <a:buFont typeface="Arial" panose="020B0604020202020204" pitchFamily="34" charset="0"/>
              <a:buChar char="•"/>
            </a:pPr>
            <a:r>
              <a:rPr lang="en-US" sz="2400" dirty="0">
                <a:solidFill>
                  <a:schemeClr val="tx1"/>
                </a:solidFill>
              </a:rPr>
              <a:t>The node values will be passed to upper nodes instead of values of alpha and beta during go into reverse of tree.</a:t>
            </a:r>
          </a:p>
          <a:p>
            <a:pPr algn="just">
              <a:buFont typeface="Arial" panose="020B0604020202020204" pitchFamily="34" charset="0"/>
              <a:buChar char="•"/>
            </a:pPr>
            <a:r>
              <a:rPr lang="en-US" sz="2400" dirty="0">
                <a:solidFill>
                  <a:schemeClr val="tx1"/>
                </a:solidFill>
              </a:rPr>
              <a:t>Alpha and Beta values only be passed to child nodes.</a:t>
            </a:r>
          </a:p>
          <a:p>
            <a:pPr marL="0" indent="0">
              <a:buNone/>
            </a:pPr>
            <a:endParaRPr lang="en-IN" dirty="0"/>
          </a:p>
        </p:txBody>
      </p:sp>
    </p:spTree>
    <p:extLst>
      <p:ext uri="{BB962C8B-B14F-4D97-AF65-F5344CB8AC3E}">
        <p14:creationId xmlns:p14="http://schemas.microsoft.com/office/powerpoint/2010/main" val="621690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F25192-E7D4-44C4-544F-15DE5A8A3D16}"/>
              </a:ext>
            </a:extLst>
          </p:cNvPr>
          <p:cNvSpPr>
            <a:spLocks noGrp="1"/>
          </p:cNvSpPr>
          <p:nvPr>
            <p:ph type="sldNum" sz="quarter" idx="14"/>
          </p:nvPr>
        </p:nvSpPr>
        <p:spPr/>
        <p:txBody>
          <a:bodyPr/>
          <a:lstStyle/>
          <a:p>
            <a:fld id="{45A3C14A-F937-4231-B6F1-40B429FAFB2F}" type="slidenum">
              <a:rPr lang="en-NZ" smtClean="0"/>
              <a:pPr/>
              <a:t>25</a:t>
            </a:fld>
            <a:endParaRPr lang="en-NZ" dirty="0"/>
          </a:p>
        </p:txBody>
      </p:sp>
      <p:sp>
        <p:nvSpPr>
          <p:cNvPr id="3" name="Title 2">
            <a:extLst>
              <a:ext uri="{FF2B5EF4-FFF2-40B4-BE49-F238E27FC236}">
                <a16:creationId xmlns:a16="http://schemas.microsoft.com/office/drawing/2014/main" id="{F2AE3645-36A0-1435-5565-E1A79EF81D1D}"/>
              </a:ext>
            </a:extLst>
          </p:cNvPr>
          <p:cNvSpPr>
            <a:spLocks noGrp="1"/>
          </p:cNvSpPr>
          <p:nvPr>
            <p:ph type="title"/>
          </p:nvPr>
        </p:nvSpPr>
        <p:spPr/>
        <p:txBody>
          <a:bodyPr/>
          <a:lstStyle/>
          <a:p>
            <a:r>
              <a:rPr lang="en-US" dirty="0"/>
              <a:t>example</a:t>
            </a:r>
            <a:endParaRPr lang="en-IN" dirty="0"/>
          </a:p>
        </p:txBody>
      </p:sp>
      <p:sp>
        <p:nvSpPr>
          <p:cNvPr id="4" name="Text Placeholder 3">
            <a:extLst>
              <a:ext uri="{FF2B5EF4-FFF2-40B4-BE49-F238E27FC236}">
                <a16:creationId xmlns:a16="http://schemas.microsoft.com/office/drawing/2014/main" id="{E5FC1970-BEE2-6B16-C9E3-F8F864C8A70F}"/>
              </a:ext>
            </a:extLst>
          </p:cNvPr>
          <p:cNvSpPr>
            <a:spLocks noGrp="1"/>
          </p:cNvSpPr>
          <p:nvPr>
            <p:ph type="body" sz="quarter" idx="17"/>
          </p:nvPr>
        </p:nvSpPr>
        <p:spPr/>
        <p:txBody>
          <a:bodyPr/>
          <a:lstStyle/>
          <a:p>
            <a:pPr marL="0" indent="0">
              <a:buNone/>
            </a:pPr>
            <a:r>
              <a:rPr lang="en-US" dirty="0"/>
              <a:t>						Traversing of minimax algorithm</a:t>
            </a:r>
            <a:endParaRPr lang="en-IN" dirty="0"/>
          </a:p>
        </p:txBody>
      </p:sp>
      <p:pic>
        <p:nvPicPr>
          <p:cNvPr id="6" name="Picture 5">
            <a:extLst>
              <a:ext uri="{FF2B5EF4-FFF2-40B4-BE49-F238E27FC236}">
                <a16:creationId xmlns:a16="http://schemas.microsoft.com/office/drawing/2014/main" id="{857A5BD3-325B-1715-CEF2-332399E2642D}"/>
              </a:ext>
            </a:extLst>
          </p:cNvPr>
          <p:cNvPicPr>
            <a:picLocks noChangeAspect="1"/>
          </p:cNvPicPr>
          <p:nvPr/>
        </p:nvPicPr>
        <p:blipFill>
          <a:blip r:embed="rId2"/>
          <a:stretch>
            <a:fillRect/>
          </a:stretch>
        </p:blipFill>
        <p:spPr>
          <a:xfrm>
            <a:off x="590550" y="3048000"/>
            <a:ext cx="6724650" cy="3876675"/>
          </a:xfrm>
          <a:prstGeom prst="rect">
            <a:avLst/>
          </a:prstGeom>
        </p:spPr>
      </p:pic>
      <p:pic>
        <p:nvPicPr>
          <p:cNvPr id="8" name="Picture 7">
            <a:extLst>
              <a:ext uri="{FF2B5EF4-FFF2-40B4-BE49-F238E27FC236}">
                <a16:creationId xmlns:a16="http://schemas.microsoft.com/office/drawing/2014/main" id="{A5AB71DA-E0BD-4DA2-B9EF-E20251B26E11}"/>
              </a:ext>
            </a:extLst>
          </p:cNvPr>
          <p:cNvPicPr>
            <a:picLocks noChangeAspect="1"/>
          </p:cNvPicPr>
          <p:nvPr/>
        </p:nvPicPr>
        <p:blipFill>
          <a:blip r:embed="rId3"/>
          <a:stretch>
            <a:fillRect/>
          </a:stretch>
        </p:blipFill>
        <p:spPr>
          <a:xfrm>
            <a:off x="7953375" y="2792198"/>
            <a:ext cx="6677025" cy="3857625"/>
          </a:xfrm>
          <a:prstGeom prst="rect">
            <a:avLst/>
          </a:prstGeom>
        </p:spPr>
      </p:pic>
    </p:spTree>
    <p:extLst>
      <p:ext uri="{BB962C8B-B14F-4D97-AF65-F5344CB8AC3E}">
        <p14:creationId xmlns:p14="http://schemas.microsoft.com/office/powerpoint/2010/main" val="2860976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D9361B-8E79-5000-3EA1-EF8B4544E66D}"/>
              </a:ext>
            </a:extLst>
          </p:cNvPr>
          <p:cNvSpPr>
            <a:spLocks noGrp="1"/>
          </p:cNvSpPr>
          <p:nvPr>
            <p:ph type="body" sz="quarter" idx="17"/>
          </p:nvPr>
        </p:nvSpPr>
        <p:spPr>
          <a:xfrm>
            <a:off x="320840" y="1901805"/>
            <a:ext cx="6705600" cy="5183232"/>
          </a:xfrm>
        </p:spPr>
        <p:txBody>
          <a:bodyPr/>
          <a:lstStyle/>
          <a:p>
            <a:pPr marL="0" indent="0" algn="just">
              <a:buNone/>
            </a:pPr>
            <a:r>
              <a:rPr lang="en-US" sz="2400" dirty="0">
                <a:solidFill>
                  <a:schemeClr val="tx1"/>
                </a:solidFill>
              </a:rPr>
              <a:t>Alpha Beta Pruning algorithm restricts the agent from visiting redundant sub-trees leading to faster average search time complexity. </a:t>
            </a:r>
          </a:p>
          <a:p>
            <a:pPr marL="0" indent="0" algn="just">
              <a:buNone/>
            </a:pPr>
            <a:r>
              <a:rPr lang="en-US" sz="2400" dirty="0">
                <a:solidFill>
                  <a:schemeClr val="tx1"/>
                </a:solidFill>
              </a:rPr>
              <a:t>To visualize its working, we refer to the same game tree in Figure 1. </a:t>
            </a:r>
          </a:p>
          <a:p>
            <a:pPr marL="0" indent="0" algn="just">
              <a:buNone/>
            </a:pPr>
            <a:r>
              <a:rPr lang="en-US" sz="2400" dirty="0">
                <a:solidFill>
                  <a:schemeClr val="tx1"/>
                </a:solidFill>
              </a:rPr>
              <a:t>We start from node N1​ with α=−∞ and β=∞. From N1​, we move to its child node N2​ with the same α and β. </a:t>
            </a:r>
          </a:p>
          <a:p>
            <a:pPr marL="0" indent="0" algn="just">
              <a:buNone/>
            </a:pPr>
            <a:r>
              <a:rPr lang="en-US" sz="2400" dirty="0">
                <a:solidFill>
                  <a:schemeClr val="tx1"/>
                </a:solidFill>
              </a:rPr>
              <a:t>Similarly, we move from N2 to its child N4​, as shown in Figure 2.</a:t>
            </a:r>
            <a:endParaRPr lang="en-IN" sz="2400" dirty="0">
              <a:solidFill>
                <a:schemeClr val="tx1"/>
              </a:solidFill>
            </a:endParaRPr>
          </a:p>
        </p:txBody>
      </p:sp>
      <p:sp>
        <p:nvSpPr>
          <p:cNvPr id="6" name="Text Placeholder 5">
            <a:extLst>
              <a:ext uri="{FF2B5EF4-FFF2-40B4-BE49-F238E27FC236}">
                <a16:creationId xmlns:a16="http://schemas.microsoft.com/office/drawing/2014/main" id="{7738F048-B403-DAC7-0CAB-9046725AF0FB}"/>
              </a:ext>
            </a:extLst>
          </p:cNvPr>
          <p:cNvSpPr>
            <a:spLocks noGrp="1"/>
          </p:cNvSpPr>
          <p:nvPr>
            <p:ph type="body" sz="quarter" idx="18"/>
          </p:nvPr>
        </p:nvSpPr>
        <p:spPr/>
        <p:txBody>
          <a:bodyPr/>
          <a:lstStyle/>
          <a:p>
            <a:endParaRPr lang="en-IN" dirty="0"/>
          </a:p>
        </p:txBody>
      </p:sp>
      <p:sp>
        <p:nvSpPr>
          <p:cNvPr id="5" name="Title 4">
            <a:extLst>
              <a:ext uri="{FF2B5EF4-FFF2-40B4-BE49-F238E27FC236}">
                <a16:creationId xmlns:a16="http://schemas.microsoft.com/office/drawing/2014/main" id="{11CD0259-E867-89B0-A26C-D420363F07A1}"/>
              </a:ext>
            </a:extLst>
          </p:cNvPr>
          <p:cNvSpPr>
            <a:spLocks noGrp="1"/>
          </p:cNvSpPr>
          <p:nvPr>
            <p:ph type="title"/>
          </p:nvPr>
        </p:nvSpPr>
        <p:spPr/>
        <p:txBody>
          <a:bodyPr/>
          <a:lstStyle/>
          <a:p>
            <a:endParaRPr lang="en-IN" dirty="0"/>
          </a:p>
        </p:txBody>
      </p:sp>
      <p:sp>
        <p:nvSpPr>
          <p:cNvPr id="2" name="Slide Number Placeholder 1">
            <a:extLst>
              <a:ext uri="{FF2B5EF4-FFF2-40B4-BE49-F238E27FC236}">
                <a16:creationId xmlns:a16="http://schemas.microsoft.com/office/drawing/2014/main" id="{96816050-3AAF-6A7A-38A2-BADC28F7EFE9}"/>
              </a:ext>
            </a:extLst>
          </p:cNvPr>
          <p:cNvSpPr>
            <a:spLocks noGrp="1"/>
          </p:cNvSpPr>
          <p:nvPr>
            <p:ph type="sldNum" sz="quarter" idx="14"/>
          </p:nvPr>
        </p:nvSpPr>
        <p:spPr/>
        <p:txBody>
          <a:bodyPr/>
          <a:lstStyle/>
          <a:p>
            <a:fld id="{45A3C14A-F937-4231-B6F1-40B429FAFB2F}" type="slidenum">
              <a:rPr lang="en-NZ" smtClean="0"/>
              <a:pPr/>
              <a:t>26</a:t>
            </a:fld>
            <a:endParaRPr lang="en-NZ" dirty="0"/>
          </a:p>
        </p:txBody>
      </p:sp>
      <p:pic>
        <p:nvPicPr>
          <p:cNvPr id="8" name="Picture 7">
            <a:extLst>
              <a:ext uri="{FF2B5EF4-FFF2-40B4-BE49-F238E27FC236}">
                <a16:creationId xmlns:a16="http://schemas.microsoft.com/office/drawing/2014/main" id="{E410AE81-ACF4-C595-B1CA-8C28CFA23CD9}"/>
              </a:ext>
            </a:extLst>
          </p:cNvPr>
          <p:cNvPicPr>
            <a:picLocks noChangeAspect="1"/>
          </p:cNvPicPr>
          <p:nvPr/>
        </p:nvPicPr>
        <p:blipFill>
          <a:blip r:embed="rId2"/>
          <a:stretch>
            <a:fillRect/>
          </a:stretch>
        </p:blipFill>
        <p:spPr>
          <a:xfrm>
            <a:off x="7122704" y="80593"/>
            <a:ext cx="6638925" cy="3571875"/>
          </a:xfrm>
          <a:prstGeom prst="rect">
            <a:avLst/>
          </a:prstGeom>
        </p:spPr>
      </p:pic>
      <p:pic>
        <p:nvPicPr>
          <p:cNvPr id="10" name="Picture 9">
            <a:extLst>
              <a:ext uri="{FF2B5EF4-FFF2-40B4-BE49-F238E27FC236}">
                <a16:creationId xmlns:a16="http://schemas.microsoft.com/office/drawing/2014/main" id="{910C3B7D-FC7D-80CF-2C81-A119A9D8E55E}"/>
              </a:ext>
            </a:extLst>
          </p:cNvPr>
          <p:cNvPicPr>
            <a:picLocks noChangeAspect="1"/>
          </p:cNvPicPr>
          <p:nvPr/>
        </p:nvPicPr>
        <p:blipFill>
          <a:blip r:embed="rId3"/>
          <a:stretch>
            <a:fillRect/>
          </a:stretch>
        </p:blipFill>
        <p:spPr>
          <a:xfrm>
            <a:off x="7086600" y="3712991"/>
            <a:ext cx="6724650" cy="3886200"/>
          </a:xfrm>
          <a:prstGeom prst="rect">
            <a:avLst/>
          </a:prstGeom>
        </p:spPr>
      </p:pic>
      <p:sp>
        <p:nvSpPr>
          <p:cNvPr id="11" name="Rectangle: Rounded Corners 10">
            <a:extLst>
              <a:ext uri="{FF2B5EF4-FFF2-40B4-BE49-F238E27FC236}">
                <a16:creationId xmlns:a16="http://schemas.microsoft.com/office/drawing/2014/main" id="{79AB87CD-59F4-996F-A419-3A0533FB03D3}"/>
              </a:ext>
            </a:extLst>
          </p:cNvPr>
          <p:cNvSpPr/>
          <p:nvPr/>
        </p:nvSpPr>
        <p:spPr>
          <a:xfrm>
            <a:off x="6764793" y="187708"/>
            <a:ext cx="15240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Figure 1</a:t>
            </a:r>
            <a:endParaRPr lang="en-IN" dirty="0"/>
          </a:p>
        </p:txBody>
      </p:sp>
      <p:sp>
        <p:nvSpPr>
          <p:cNvPr id="12" name="Rectangle: Rounded Corners 11">
            <a:extLst>
              <a:ext uri="{FF2B5EF4-FFF2-40B4-BE49-F238E27FC236}">
                <a16:creationId xmlns:a16="http://schemas.microsoft.com/office/drawing/2014/main" id="{3FDBBCB7-EB8C-0EEA-8C4A-E5B44DC53605}"/>
              </a:ext>
            </a:extLst>
          </p:cNvPr>
          <p:cNvSpPr/>
          <p:nvPr/>
        </p:nvSpPr>
        <p:spPr>
          <a:xfrm>
            <a:off x="5687785" y="6921217"/>
            <a:ext cx="15240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Figure 2</a:t>
            </a:r>
            <a:endParaRPr lang="en-IN" dirty="0"/>
          </a:p>
        </p:txBody>
      </p:sp>
    </p:spTree>
    <p:extLst>
      <p:ext uri="{BB962C8B-B14F-4D97-AF65-F5344CB8AC3E}">
        <p14:creationId xmlns:p14="http://schemas.microsoft.com/office/powerpoint/2010/main" val="1140526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C3F9EE-C68F-3AA2-C71C-1A04438AD498}"/>
              </a:ext>
            </a:extLst>
          </p:cNvPr>
          <p:cNvSpPr>
            <a:spLocks noGrp="1"/>
          </p:cNvSpPr>
          <p:nvPr>
            <p:ph type="body" sz="quarter" idx="17"/>
          </p:nvPr>
        </p:nvSpPr>
        <p:spPr>
          <a:xfrm>
            <a:off x="885142" y="1676400"/>
            <a:ext cx="6887258" cy="5183232"/>
          </a:xfrm>
        </p:spPr>
        <p:txBody>
          <a:bodyPr/>
          <a:lstStyle/>
          <a:p>
            <a:pPr marL="0" indent="0">
              <a:buNone/>
            </a:pPr>
            <a:r>
              <a:rPr lang="en-US" sz="2400" dirty="0">
                <a:solidFill>
                  <a:schemeClr val="tx1"/>
                </a:solidFill>
              </a:rPr>
              <a:t>From N4​, we move to its first terminal child and get back its utility as 1. </a:t>
            </a:r>
          </a:p>
          <a:p>
            <a:pPr marL="0" indent="0">
              <a:buNone/>
            </a:pPr>
            <a:r>
              <a:rPr lang="en-US" sz="2400" dirty="0">
                <a:solidFill>
                  <a:schemeClr val="tx1"/>
                </a:solidFill>
              </a:rPr>
              <a:t>Since N4 is a maximizer, we update α=max(−∞,1)=1. </a:t>
            </a:r>
          </a:p>
          <a:p>
            <a:pPr marL="0" indent="0">
              <a:buNone/>
            </a:pPr>
            <a:r>
              <a:rPr lang="en-US" sz="2400" dirty="0">
                <a:solidFill>
                  <a:schemeClr val="tx1"/>
                </a:solidFill>
              </a:rPr>
              <a:t>The pruning condition α≥β remains unsatisfied. Therefore, we move to the second terminal child of N4​ and get its utility as 4. </a:t>
            </a:r>
          </a:p>
          <a:p>
            <a:pPr marL="0" indent="0">
              <a:buNone/>
            </a:pPr>
            <a:r>
              <a:rPr lang="en-US" sz="2400" dirty="0">
                <a:solidFill>
                  <a:schemeClr val="tx1"/>
                </a:solidFill>
              </a:rPr>
              <a:t>Further, we update α=max(1,4)=4. </a:t>
            </a:r>
          </a:p>
          <a:p>
            <a:pPr marL="0" indent="0">
              <a:buNone/>
            </a:pPr>
            <a:r>
              <a:rPr lang="en-US" sz="2400" dirty="0">
                <a:solidFill>
                  <a:schemeClr val="tx1"/>
                </a:solidFill>
              </a:rPr>
              <a:t>After this step, we get the node value of N4 as max(1,4)=4 and return it to its parent N2​. Since N2​ is a minimizer, it updates β=min(+∞,4)=4. </a:t>
            </a:r>
          </a:p>
          <a:p>
            <a:pPr marL="0" indent="0">
              <a:buNone/>
            </a:pPr>
            <a:r>
              <a:rPr lang="en-US" sz="2400" dirty="0">
                <a:solidFill>
                  <a:schemeClr val="tx1"/>
                </a:solidFill>
              </a:rPr>
              <a:t>The game tree after this step is shown in </a:t>
            </a:r>
          </a:p>
          <a:p>
            <a:pPr marL="0" indent="0">
              <a:buNone/>
            </a:pPr>
            <a:r>
              <a:rPr lang="en-US" sz="2400" dirty="0">
                <a:solidFill>
                  <a:schemeClr val="tx1"/>
                </a:solidFill>
              </a:rPr>
              <a:t>Figure3</a:t>
            </a:r>
            <a:endParaRPr lang="en-IN" sz="2400" dirty="0">
              <a:solidFill>
                <a:schemeClr val="tx1"/>
              </a:solidFill>
            </a:endParaRPr>
          </a:p>
        </p:txBody>
      </p:sp>
      <p:sp>
        <p:nvSpPr>
          <p:cNvPr id="3" name="Text Placeholder 2">
            <a:extLst>
              <a:ext uri="{FF2B5EF4-FFF2-40B4-BE49-F238E27FC236}">
                <a16:creationId xmlns:a16="http://schemas.microsoft.com/office/drawing/2014/main" id="{C03B1219-0A3D-164F-08E5-B2C35A64E06F}"/>
              </a:ext>
            </a:extLst>
          </p:cNvPr>
          <p:cNvSpPr>
            <a:spLocks noGrp="1"/>
          </p:cNvSpPr>
          <p:nvPr>
            <p:ph type="body" sz="quarter" idx="18"/>
          </p:nvPr>
        </p:nvSpPr>
        <p:spPr/>
        <p:txBody>
          <a:bodyPr/>
          <a:lstStyle/>
          <a:p>
            <a:endParaRPr lang="en-IN" dirty="0"/>
          </a:p>
        </p:txBody>
      </p:sp>
      <p:sp>
        <p:nvSpPr>
          <p:cNvPr id="4" name="Title 3">
            <a:extLst>
              <a:ext uri="{FF2B5EF4-FFF2-40B4-BE49-F238E27FC236}">
                <a16:creationId xmlns:a16="http://schemas.microsoft.com/office/drawing/2014/main" id="{7A992D6D-573F-2D3B-C798-8C8C145809BA}"/>
              </a:ext>
            </a:extLst>
          </p:cNvPr>
          <p:cNvSpPr>
            <a:spLocks noGrp="1"/>
          </p:cNvSpPr>
          <p:nvPr>
            <p:ph type="title"/>
          </p:nvPr>
        </p:nvSpPr>
        <p:spPr/>
        <p:txBody>
          <a:bodyPr/>
          <a:lstStyle/>
          <a:p>
            <a:endParaRPr lang="en-IN" dirty="0"/>
          </a:p>
        </p:txBody>
      </p:sp>
      <p:sp>
        <p:nvSpPr>
          <p:cNvPr id="5" name="Slide Number Placeholder 4">
            <a:extLst>
              <a:ext uri="{FF2B5EF4-FFF2-40B4-BE49-F238E27FC236}">
                <a16:creationId xmlns:a16="http://schemas.microsoft.com/office/drawing/2014/main" id="{22601C00-1727-1DE7-18C4-C072436EFD90}"/>
              </a:ext>
            </a:extLst>
          </p:cNvPr>
          <p:cNvSpPr>
            <a:spLocks noGrp="1"/>
          </p:cNvSpPr>
          <p:nvPr>
            <p:ph type="sldNum" sz="quarter" idx="14"/>
          </p:nvPr>
        </p:nvSpPr>
        <p:spPr/>
        <p:txBody>
          <a:bodyPr/>
          <a:lstStyle/>
          <a:p>
            <a:fld id="{45A3C14A-F937-4231-B6F1-40B429FAFB2F}" type="slidenum">
              <a:rPr lang="en-NZ" smtClean="0"/>
              <a:pPr/>
              <a:t>27</a:t>
            </a:fld>
            <a:endParaRPr lang="en-NZ" dirty="0"/>
          </a:p>
        </p:txBody>
      </p:sp>
      <p:pic>
        <p:nvPicPr>
          <p:cNvPr id="7" name="Picture 6">
            <a:extLst>
              <a:ext uri="{FF2B5EF4-FFF2-40B4-BE49-F238E27FC236}">
                <a16:creationId xmlns:a16="http://schemas.microsoft.com/office/drawing/2014/main" id="{8D326EF9-F007-91F0-8021-E71B247D210A}"/>
              </a:ext>
            </a:extLst>
          </p:cNvPr>
          <p:cNvPicPr>
            <a:picLocks noChangeAspect="1"/>
          </p:cNvPicPr>
          <p:nvPr/>
        </p:nvPicPr>
        <p:blipFill>
          <a:blip r:embed="rId2"/>
          <a:stretch>
            <a:fillRect/>
          </a:stretch>
        </p:blipFill>
        <p:spPr>
          <a:xfrm>
            <a:off x="7561281" y="1030878"/>
            <a:ext cx="6817659" cy="3962400"/>
          </a:xfrm>
          <a:prstGeom prst="rect">
            <a:avLst/>
          </a:prstGeom>
        </p:spPr>
      </p:pic>
      <p:sp>
        <p:nvSpPr>
          <p:cNvPr id="12" name="Rectangle: Rounded Corners 11">
            <a:extLst>
              <a:ext uri="{FF2B5EF4-FFF2-40B4-BE49-F238E27FC236}">
                <a16:creationId xmlns:a16="http://schemas.microsoft.com/office/drawing/2014/main" id="{BFC38388-6CDB-0BEF-3406-72567BCCBE12}"/>
              </a:ext>
            </a:extLst>
          </p:cNvPr>
          <p:cNvSpPr/>
          <p:nvPr/>
        </p:nvSpPr>
        <p:spPr>
          <a:xfrm>
            <a:off x="9707150" y="5481524"/>
            <a:ext cx="15240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Figure 3</a:t>
            </a:r>
            <a:endParaRPr lang="en-IN" dirty="0"/>
          </a:p>
        </p:txBody>
      </p:sp>
    </p:spTree>
    <p:extLst>
      <p:ext uri="{BB962C8B-B14F-4D97-AF65-F5344CB8AC3E}">
        <p14:creationId xmlns:p14="http://schemas.microsoft.com/office/powerpoint/2010/main" val="348094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625AD9-1D78-1D4F-EA21-C37697371308}"/>
              </a:ext>
            </a:extLst>
          </p:cNvPr>
          <p:cNvSpPr>
            <a:spLocks noGrp="1"/>
          </p:cNvSpPr>
          <p:nvPr>
            <p:ph type="body" sz="quarter" idx="17"/>
          </p:nvPr>
        </p:nvSpPr>
        <p:spPr>
          <a:xfrm>
            <a:off x="374244" y="76200"/>
            <a:ext cx="14103755" cy="5183232"/>
          </a:xfrm>
        </p:spPr>
        <p:txBody>
          <a:bodyPr/>
          <a:lstStyle/>
          <a:p>
            <a:pPr marL="342900" indent="-342900" algn="just">
              <a:buFont typeface="Arial" panose="020B0604020202020204" pitchFamily="34" charset="0"/>
              <a:buChar char="•"/>
            </a:pPr>
            <a:r>
              <a:rPr lang="en-US" sz="2000" dirty="0">
                <a:solidFill>
                  <a:schemeClr val="tx1"/>
                </a:solidFill>
              </a:rPr>
              <a:t>At N2​, the pruning condition </a:t>
            </a:r>
            <a:r>
              <a:rPr lang="en-US" sz="2000" dirty="0">
                <a:solidFill>
                  <a:schemeClr val="tx1"/>
                </a:solidFill>
                <a:effectLst/>
              </a:rPr>
              <a:t>α</a:t>
            </a:r>
            <a:r>
              <a:rPr lang="en-US" sz="2000" dirty="0">
                <a:solidFill>
                  <a:schemeClr val="tx1"/>
                </a:solidFill>
              </a:rPr>
              <a:t>≥</a:t>
            </a:r>
            <a:r>
              <a:rPr lang="en-US" sz="2000" dirty="0">
                <a:solidFill>
                  <a:schemeClr val="tx1"/>
                </a:solidFill>
                <a:effectLst/>
              </a:rPr>
              <a:t>β</a:t>
            </a:r>
            <a:r>
              <a:rPr lang="en-US" sz="2000" dirty="0">
                <a:solidFill>
                  <a:schemeClr val="tx1"/>
                </a:solidFill>
              </a:rPr>
              <a:t> is still unsatisfied. Therefore, we visit its next child node N5​ with α=−∞and β=4. </a:t>
            </a:r>
          </a:p>
          <a:p>
            <a:pPr marL="342900" indent="-342900" algn="just">
              <a:buFont typeface="Arial" panose="020B0604020202020204" pitchFamily="34" charset="0"/>
              <a:buChar char="•"/>
            </a:pPr>
            <a:r>
              <a:rPr lang="en-US" sz="2000" dirty="0">
                <a:solidFill>
                  <a:schemeClr val="tx1"/>
                </a:solidFill>
              </a:rPr>
              <a:t>At N5​, we get the utility of its first terminal child as 7. Since N5​ is a maximizer, we update α=max(−∞,7)=7.</a:t>
            </a:r>
          </a:p>
          <a:p>
            <a:pPr marL="342900" indent="-342900" algn="just">
              <a:buFont typeface="Arial" panose="020B0604020202020204" pitchFamily="34" charset="0"/>
              <a:buChar char="•"/>
            </a:pPr>
            <a:r>
              <a:rPr lang="en-US" sz="2000" dirty="0">
                <a:solidFill>
                  <a:schemeClr val="tx1"/>
                </a:solidFill>
              </a:rPr>
              <a:t> Now, the pruning condition gets satisfied (7≥4)  leading to the pruning of the other child node. </a:t>
            </a:r>
          </a:p>
          <a:p>
            <a:pPr marL="342900" indent="-342900" algn="just">
              <a:buFont typeface="Arial" panose="020B0604020202020204" pitchFamily="34" charset="0"/>
              <a:buChar char="•"/>
            </a:pPr>
            <a:r>
              <a:rPr lang="en-US" sz="2000" dirty="0">
                <a:solidFill>
                  <a:schemeClr val="tx1"/>
                </a:solidFill>
              </a:rPr>
              <a:t>After that, the node utility of N5=7 is further sent back to the parent node N2 ​. </a:t>
            </a:r>
          </a:p>
          <a:p>
            <a:pPr marL="342900" indent="-342900" algn="just">
              <a:buFont typeface="Arial" panose="020B0604020202020204" pitchFamily="34" charset="0"/>
              <a:buChar char="•"/>
            </a:pPr>
            <a:r>
              <a:rPr lang="en-US" sz="2000" dirty="0">
                <a:solidFill>
                  <a:schemeClr val="tx1"/>
                </a:solidFill>
              </a:rPr>
              <a:t>N2​ updates β=min(4,7)=4. </a:t>
            </a:r>
          </a:p>
          <a:p>
            <a:pPr marL="342900" indent="-342900" algn="just">
              <a:buFont typeface="Arial" panose="020B0604020202020204" pitchFamily="34" charset="0"/>
              <a:buChar char="•"/>
            </a:pPr>
            <a:r>
              <a:rPr lang="en-US" sz="2000" dirty="0">
                <a:solidFill>
                  <a:schemeClr val="tx1"/>
                </a:solidFill>
              </a:rPr>
              <a:t>Further, the node value of N2=min(4,7)=4 is returned to its parent N1​. At N1​, we update α=max(−∞,4)=4. </a:t>
            </a:r>
          </a:p>
          <a:p>
            <a:pPr marL="342900" indent="-342900" algn="just">
              <a:buFont typeface="Arial" panose="020B0604020202020204" pitchFamily="34" charset="0"/>
              <a:buChar char="•"/>
            </a:pPr>
            <a:r>
              <a:rPr lang="en-US" sz="2000" dirty="0">
                <a:solidFill>
                  <a:schemeClr val="tx1"/>
                </a:solidFill>
              </a:rPr>
              <a:t>After this step, the game tree looks like Figure-4.</a:t>
            </a:r>
            <a:endParaRPr lang="en-IN" sz="2000" dirty="0">
              <a:solidFill>
                <a:schemeClr val="tx1"/>
              </a:solidFill>
            </a:endParaRPr>
          </a:p>
        </p:txBody>
      </p:sp>
      <p:sp>
        <p:nvSpPr>
          <p:cNvPr id="4" name="Title 3">
            <a:extLst>
              <a:ext uri="{FF2B5EF4-FFF2-40B4-BE49-F238E27FC236}">
                <a16:creationId xmlns:a16="http://schemas.microsoft.com/office/drawing/2014/main" id="{FC8E9A2F-CCFE-B465-E9DC-B790F0FBBE46}"/>
              </a:ext>
            </a:extLst>
          </p:cNvPr>
          <p:cNvSpPr>
            <a:spLocks noGrp="1"/>
          </p:cNvSpPr>
          <p:nvPr>
            <p:ph type="title"/>
          </p:nvPr>
        </p:nvSpPr>
        <p:spPr/>
        <p:txBody>
          <a:bodyPr/>
          <a:lstStyle/>
          <a:p>
            <a:endParaRPr lang="en-IN" dirty="0"/>
          </a:p>
        </p:txBody>
      </p:sp>
      <p:sp>
        <p:nvSpPr>
          <p:cNvPr id="5" name="Slide Number Placeholder 4">
            <a:extLst>
              <a:ext uri="{FF2B5EF4-FFF2-40B4-BE49-F238E27FC236}">
                <a16:creationId xmlns:a16="http://schemas.microsoft.com/office/drawing/2014/main" id="{6BCDC917-864D-B5C8-730B-D96673DE7B52}"/>
              </a:ext>
            </a:extLst>
          </p:cNvPr>
          <p:cNvSpPr>
            <a:spLocks noGrp="1"/>
          </p:cNvSpPr>
          <p:nvPr>
            <p:ph type="sldNum" sz="quarter" idx="14"/>
          </p:nvPr>
        </p:nvSpPr>
        <p:spPr/>
        <p:txBody>
          <a:bodyPr/>
          <a:lstStyle/>
          <a:p>
            <a:fld id="{45A3C14A-F937-4231-B6F1-40B429FAFB2F}" type="slidenum">
              <a:rPr lang="en-NZ" smtClean="0"/>
              <a:pPr/>
              <a:t>28</a:t>
            </a:fld>
            <a:endParaRPr lang="en-NZ" dirty="0"/>
          </a:p>
        </p:txBody>
      </p:sp>
      <p:pic>
        <p:nvPicPr>
          <p:cNvPr id="7" name="Picture 6">
            <a:extLst>
              <a:ext uri="{FF2B5EF4-FFF2-40B4-BE49-F238E27FC236}">
                <a16:creationId xmlns:a16="http://schemas.microsoft.com/office/drawing/2014/main" id="{E73A589A-5039-C94D-DA8B-5646ABE2AEA4}"/>
              </a:ext>
            </a:extLst>
          </p:cNvPr>
          <p:cNvPicPr>
            <a:picLocks noChangeAspect="1"/>
          </p:cNvPicPr>
          <p:nvPr/>
        </p:nvPicPr>
        <p:blipFill>
          <a:blip r:embed="rId2"/>
          <a:stretch>
            <a:fillRect/>
          </a:stretch>
        </p:blipFill>
        <p:spPr>
          <a:xfrm>
            <a:off x="7010400" y="3245339"/>
            <a:ext cx="7226706" cy="4288937"/>
          </a:xfrm>
          <a:prstGeom prst="rect">
            <a:avLst/>
          </a:prstGeom>
        </p:spPr>
      </p:pic>
      <p:sp>
        <p:nvSpPr>
          <p:cNvPr id="10" name="Rectangle: Rounded Corners 9">
            <a:extLst>
              <a:ext uri="{FF2B5EF4-FFF2-40B4-BE49-F238E27FC236}">
                <a16:creationId xmlns:a16="http://schemas.microsoft.com/office/drawing/2014/main" id="{32244C69-FB1F-5B69-69A5-FE4BCB92A986}"/>
              </a:ext>
            </a:extLst>
          </p:cNvPr>
          <p:cNvSpPr/>
          <p:nvPr/>
        </p:nvSpPr>
        <p:spPr>
          <a:xfrm>
            <a:off x="9372600" y="7534276"/>
            <a:ext cx="15240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Figure 4</a:t>
            </a:r>
            <a:endParaRPr lang="en-IN" dirty="0"/>
          </a:p>
        </p:txBody>
      </p:sp>
    </p:spTree>
    <p:extLst>
      <p:ext uri="{BB962C8B-B14F-4D97-AF65-F5344CB8AC3E}">
        <p14:creationId xmlns:p14="http://schemas.microsoft.com/office/powerpoint/2010/main" val="2790073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977581-5461-C864-3706-339C3CC6B807}"/>
              </a:ext>
            </a:extLst>
          </p:cNvPr>
          <p:cNvSpPr>
            <a:spLocks noGrp="1"/>
          </p:cNvSpPr>
          <p:nvPr>
            <p:ph type="sldNum" sz="quarter" idx="14"/>
          </p:nvPr>
        </p:nvSpPr>
        <p:spPr/>
        <p:txBody>
          <a:bodyPr/>
          <a:lstStyle/>
          <a:p>
            <a:fld id="{45A3C14A-F937-4231-B6F1-40B429FAFB2F}" type="slidenum">
              <a:rPr lang="en-NZ" smtClean="0"/>
              <a:pPr/>
              <a:t>29</a:t>
            </a:fld>
            <a:endParaRPr lang="en-NZ" dirty="0"/>
          </a:p>
        </p:txBody>
      </p:sp>
      <p:sp>
        <p:nvSpPr>
          <p:cNvPr id="6" name="Title 5">
            <a:extLst>
              <a:ext uri="{FF2B5EF4-FFF2-40B4-BE49-F238E27FC236}">
                <a16:creationId xmlns:a16="http://schemas.microsoft.com/office/drawing/2014/main" id="{1AB136C3-5238-128C-F154-F03BA75A61BF}"/>
              </a:ext>
            </a:extLst>
          </p:cNvPr>
          <p:cNvSpPr>
            <a:spLocks noGrp="1"/>
          </p:cNvSpPr>
          <p:nvPr>
            <p:ph type="title"/>
          </p:nvPr>
        </p:nvSpPr>
        <p:spPr/>
        <p:txBody>
          <a:bodyPr/>
          <a:lstStyle/>
          <a:p>
            <a:endParaRPr lang="en-IN"/>
          </a:p>
        </p:txBody>
      </p:sp>
      <p:sp>
        <p:nvSpPr>
          <p:cNvPr id="7" name="Text Placeholder 6">
            <a:extLst>
              <a:ext uri="{FF2B5EF4-FFF2-40B4-BE49-F238E27FC236}">
                <a16:creationId xmlns:a16="http://schemas.microsoft.com/office/drawing/2014/main" id="{B313ED92-F88F-F25A-89EA-4956E2D1A8A3}"/>
              </a:ext>
            </a:extLst>
          </p:cNvPr>
          <p:cNvSpPr>
            <a:spLocks noGrp="1"/>
          </p:cNvSpPr>
          <p:nvPr>
            <p:ph type="body" sz="quarter" idx="17"/>
          </p:nvPr>
        </p:nvSpPr>
        <p:spPr>
          <a:xfrm>
            <a:off x="679134" y="228600"/>
            <a:ext cx="12961441" cy="5184576"/>
          </a:xfrm>
        </p:spPr>
        <p:txBody>
          <a:bodyPr/>
          <a:lstStyle/>
          <a:p>
            <a:pPr marL="342900" indent="-342900">
              <a:lnSpc>
                <a:spcPct val="100000"/>
              </a:lnSpc>
              <a:buFont typeface="Arial" panose="020B0604020202020204" pitchFamily="34" charset="0"/>
              <a:buChar char="•"/>
            </a:pPr>
            <a:r>
              <a:rPr lang="en-US" sz="2000" dirty="0">
                <a:solidFill>
                  <a:schemeClr val="tx1"/>
                </a:solidFill>
              </a:rPr>
              <a:t>The pruning condition is still unsatisfactory at N1​. Therefore, we continue towards the next child N3​, with the same values of α and β. </a:t>
            </a:r>
          </a:p>
          <a:p>
            <a:pPr marL="342900" indent="-342900">
              <a:lnSpc>
                <a:spcPct val="100000"/>
              </a:lnSpc>
              <a:buFont typeface="Arial" panose="020B0604020202020204" pitchFamily="34" charset="0"/>
              <a:buChar char="•"/>
            </a:pPr>
            <a:r>
              <a:rPr lang="en-US" sz="2000" dirty="0">
                <a:solidFill>
                  <a:schemeClr val="tx1"/>
                </a:solidFill>
              </a:rPr>
              <a:t>Similarly, we propagate from N3 to its first child N6. At N6​, we get back the utility of its first terminal child as 3 and update α=max(4,3)=4. </a:t>
            </a:r>
          </a:p>
          <a:p>
            <a:pPr marL="342900" indent="-342900">
              <a:lnSpc>
                <a:spcPct val="100000"/>
              </a:lnSpc>
              <a:buFont typeface="Arial" panose="020B0604020202020204" pitchFamily="34" charset="0"/>
              <a:buChar char="•"/>
            </a:pPr>
            <a:r>
              <a:rPr lang="en-US" sz="2000" dirty="0">
                <a:solidFill>
                  <a:schemeClr val="tx1"/>
                </a:solidFill>
              </a:rPr>
              <a:t>Since the pruning condition is still unsatisfied, we get the utility of the second terminal child as 0 and update α=max(4,0)=4. </a:t>
            </a:r>
          </a:p>
          <a:p>
            <a:pPr marL="342900" indent="-342900">
              <a:lnSpc>
                <a:spcPct val="100000"/>
              </a:lnSpc>
              <a:buFont typeface="Arial" panose="020B0604020202020204" pitchFamily="34" charset="0"/>
              <a:buChar char="•"/>
            </a:pPr>
            <a:r>
              <a:rPr lang="en-US" sz="2000" dirty="0">
                <a:solidFill>
                  <a:schemeClr val="tx1"/>
                </a:solidFill>
              </a:rPr>
              <a:t>After this, the node value of N6=max(3,0)=3, is returned to the parent </a:t>
            </a:r>
            <a:r>
              <a:rPr lang="en-US" sz="2000" dirty="0">
                <a:solidFill>
                  <a:schemeClr val="tx1"/>
                </a:solidFill>
                <a:effectLst/>
              </a:rPr>
              <a:t>N3</a:t>
            </a:r>
            <a:r>
              <a:rPr lang="en-US" sz="2000" dirty="0">
                <a:solidFill>
                  <a:schemeClr val="tx1"/>
                </a:solidFill>
              </a:rPr>
              <a:t>​. Since </a:t>
            </a:r>
            <a:r>
              <a:rPr lang="en-US" sz="2000" dirty="0">
                <a:solidFill>
                  <a:schemeClr val="tx1"/>
                </a:solidFill>
                <a:effectLst/>
              </a:rPr>
              <a:t>N3</a:t>
            </a:r>
            <a:r>
              <a:rPr lang="en-US" sz="2000" dirty="0">
                <a:solidFill>
                  <a:schemeClr val="tx1"/>
                </a:solidFill>
              </a:rPr>
              <a:t>​ is a minimizer, we update β=min(+∞,3)=3. </a:t>
            </a:r>
          </a:p>
          <a:p>
            <a:pPr marL="342900" indent="-342900">
              <a:lnSpc>
                <a:spcPct val="100000"/>
              </a:lnSpc>
              <a:buFont typeface="Arial" panose="020B0604020202020204" pitchFamily="34" charset="0"/>
              <a:buChar char="•"/>
            </a:pPr>
            <a:r>
              <a:rPr lang="en-US" sz="2000" dirty="0">
                <a:solidFill>
                  <a:schemeClr val="tx1"/>
                </a:solidFill>
              </a:rPr>
              <a:t>Now, the pruning condition is satisfied (4≥3). </a:t>
            </a:r>
          </a:p>
          <a:p>
            <a:pPr marL="342900" indent="-342900">
              <a:lnSpc>
                <a:spcPct val="100000"/>
              </a:lnSpc>
              <a:buFont typeface="Arial" panose="020B0604020202020204" pitchFamily="34" charset="0"/>
              <a:buChar char="•"/>
            </a:pPr>
            <a:r>
              <a:rPr lang="en-US" sz="2000" dirty="0">
                <a:solidFill>
                  <a:schemeClr val="tx1"/>
                </a:solidFill>
              </a:rPr>
              <a:t>Therefore, the other child sub-tree(rooted at </a:t>
            </a:r>
            <a:r>
              <a:rPr lang="en-US" sz="2000" dirty="0">
                <a:solidFill>
                  <a:schemeClr val="tx1"/>
                </a:solidFill>
                <a:effectLst/>
              </a:rPr>
              <a:t>N7</a:t>
            </a:r>
            <a:r>
              <a:rPr lang="en-US" sz="2000" dirty="0">
                <a:solidFill>
                  <a:schemeClr val="tx1"/>
                </a:solidFill>
              </a:rPr>
              <a:t>​) </a:t>
            </a:r>
          </a:p>
          <a:p>
            <a:pPr marL="0" indent="0">
              <a:lnSpc>
                <a:spcPct val="100000"/>
              </a:lnSpc>
              <a:buNone/>
            </a:pPr>
            <a:r>
              <a:rPr lang="en-US" sz="2000" dirty="0">
                <a:solidFill>
                  <a:schemeClr val="tx1"/>
                </a:solidFill>
              </a:rPr>
              <a:t>of </a:t>
            </a:r>
            <a:r>
              <a:rPr lang="en-US" sz="2000" dirty="0">
                <a:solidFill>
                  <a:schemeClr val="tx1"/>
                </a:solidFill>
                <a:effectLst/>
              </a:rPr>
              <a:t>N3</a:t>
            </a:r>
            <a:r>
              <a:rPr lang="en-US" sz="2000" dirty="0">
                <a:solidFill>
                  <a:schemeClr val="tx1"/>
                </a:solidFill>
              </a:rPr>
              <a:t>​ is pruned, and the node value of </a:t>
            </a:r>
            <a:r>
              <a:rPr lang="en-US" sz="2000" dirty="0">
                <a:solidFill>
                  <a:schemeClr val="tx1"/>
                </a:solidFill>
                <a:effectLst/>
              </a:rPr>
              <a:t>N3</a:t>
            </a:r>
            <a:r>
              <a:rPr lang="en-US" sz="2000" dirty="0">
                <a:solidFill>
                  <a:schemeClr val="tx1"/>
                </a:solidFill>
              </a:rPr>
              <a:t>​ becomes 3, </a:t>
            </a:r>
          </a:p>
          <a:p>
            <a:pPr marL="0" indent="0">
              <a:lnSpc>
                <a:spcPct val="100000"/>
              </a:lnSpc>
              <a:buNone/>
            </a:pPr>
            <a:r>
              <a:rPr lang="en-US" sz="2000" dirty="0">
                <a:solidFill>
                  <a:schemeClr val="tx1"/>
                </a:solidFill>
              </a:rPr>
              <a:t>which is returned to parent </a:t>
            </a:r>
            <a:r>
              <a:rPr lang="en-US" sz="2000" dirty="0">
                <a:solidFill>
                  <a:schemeClr val="tx1"/>
                </a:solidFill>
                <a:effectLst/>
              </a:rPr>
              <a:t>N1</a:t>
            </a:r>
            <a:r>
              <a:rPr lang="en-US" sz="2000" dirty="0">
                <a:solidFill>
                  <a:schemeClr val="tx1"/>
                </a:solidFill>
              </a:rPr>
              <a:t>​. </a:t>
            </a:r>
          </a:p>
          <a:p>
            <a:pPr marL="342900" indent="-342900">
              <a:lnSpc>
                <a:spcPct val="100000"/>
              </a:lnSpc>
              <a:buFont typeface="Arial" panose="020B0604020202020204" pitchFamily="34" charset="0"/>
              <a:buChar char="•"/>
            </a:pPr>
            <a:r>
              <a:rPr lang="en-US" sz="2000" dirty="0">
                <a:solidFill>
                  <a:schemeClr val="tx1"/>
                </a:solidFill>
              </a:rPr>
              <a:t>At N1​, we again update α=max(4,3)=4 and the</a:t>
            </a:r>
          </a:p>
          <a:p>
            <a:pPr marL="0" indent="0">
              <a:lnSpc>
                <a:spcPct val="100000"/>
              </a:lnSpc>
              <a:buNone/>
            </a:pPr>
            <a:r>
              <a:rPr lang="en-US" sz="2000" dirty="0">
                <a:solidFill>
                  <a:schemeClr val="tx1"/>
                </a:solidFill>
              </a:rPr>
              <a:t> final utility of </a:t>
            </a:r>
            <a:r>
              <a:rPr lang="en-US" sz="2000" dirty="0">
                <a:solidFill>
                  <a:schemeClr val="tx1"/>
                </a:solidFill>
                <a:effectLst/>
              </a:rPr>
              <a:t>N1</a:t>
            </a:r>
            <a:r>
              <a:rPr lang="en-US" sz="2000" dirty="0">
                <a:solidFill>
                  <a:schemeClr val="tx1"/>
                </a:solidFill>
              </a:rPr>
              <a:t>​ becomes 4. </a:t>
            </a:r>
          </a:p>
          <a:p>
            <a:pPr marL="0" indent="0">
              <a:lnSpc>
                <a:spcPct val="100000"/>
              </a:lnSpc>
              <a:buNone/>
            </a:pPr>
            <a:r>
              <a:rPr lang="en-US" sz="2000" dirty="0">
                <a:solidFill>
                  <a:schemeClr val="tx1"/>
                </a:solidFill>
              </a:rPr>
              <a:t>All these steps are shown in Figure-5.</a:t>
            </a:r>
            <a:endParaRPr lang="en-IN" sz="2000" dirty="0">
              <a:solidFill>
                <a:schemeClr val="tx1"/>
              </a:solidFill>
            </a:endParaRPr>
          </a:p>
        </p:txBody>
      </p:sp>
      <p:pic>
        <p:nvPicPr>
          <p:cNvPr id="9" name="Picture 8">
            <a:extLst>
              <a:ext uri="{FF2B5EF4-FFF2-40B4-BE49-F238E27FC236}">
                <a16:creationId xmlns:a16="http://schemas.microsoft.com/office/drawing/2014/main" id="{B5EAC623-C143-21DA-27D7-14BD8CD61FBC}"/>
              </a:ext>
            </a:extLst>
          </p:cNvPr>
          <p:cNvPicPr>
            <a:picLocks noChangeAspect="1"/>
          </p:cNvPicPr>
          <p:nvPr/>
        </p:nvPicPr>
        <p:blipFill>
          <a:blip r:embed="rId2"/>
          <a:stretch>
            <a:fillRect/>
          </a:stretch>
        </p:blipFill>
        <p:spPr>
          <a:xfrm>
            <a:off x="6982600" y="3365301"/>
            <a:ext cx="6657975" cy="4095750"/>
          </a:xfrm>
          <a:prstGeom prst="rect">
            <a:avLst/>
          </a:prstGeom>
        </p:spPr>
      </p:pic>
      <p:sp>
        <p:nvSpPr>
          <p:cNvPr id="10" name="Rectangle: Rounded Corners 9">
            <a:extLst>
              <a:ext uri="{FF2B5EF4-FFF2-40B4-BE49-F238E27FC236}">
                <a16:creationId xmlns:a16="http://schemas.microsoft.com/office/drawing/2014/main" id="{185529AC-10EC-DF2E-9639-68CF0767E8F0}"/>
              </a:ext>
            </a:extLst>
          </p:cNvPr>
          <p:cNvSpPr/>
          <p:nvPr/>
        </p:nvSpPr>
        <p:spPr>
          <a:xfrm>
            <a:off x="8077200" y="7620000"/>
            <a:ext cx="15240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Figure 5</a:t>
            </a:r>
            <a:endParaRPr lang="en-IN" dirty="0"/>
          </a:p>
        </p:txBody>
      </p:sp>
    </p:spTree>
    <p:extLst>
      <p:ext uri="{BB962C8B-B14F-4D97-AF65-F5344CB8AC3E}">
        <p14:creationId xmlns:p14="http://schemas.microsoft.com/office/powerpoint/2010/main" val="2884261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2FD9D8-FCAF-1FC2-9BAF-110A69C5A395}"/>
              </a:ext>
            </a:extLst>
          </p:cNvPr>
          <p:cNvSpPr>
            <a:spLocks noGrp="1"/>
          </p:cNvSpPr>
          <p:nvPr>
            <p:ph type="sldNum" sz="quarter" idx="14"/>
          </p:nvPr>
        </p:nvSpPr>
        <p:spPr/>
        <p:txBody>
          <a:bodyPr/>
          <a:lstStyle/>
          <a:p>
            <a:fld id="{45A3C14A-F937-4231-B6F1-40B429FAFB2F}" type="slidenum">
              <a:rPr lang="en-NZ" smtClean="0"/>
              <a:pPr/>
              <a:t>3</a:t>
            </a:fld>
            <a:endParaRPr lang="en-NZ" dirty="0"/>
          </a:p>
        </p:txBody>
      </p:sp>
      <p:sp>
        <p:nvSpPr>
          <p:cNvPr id="3" name="Title 2">
            <a:extLst>
              <a:ext uri="{FF2B5EF4-FFF2-40B4-BE49-F238E27FC236}">
                <a16:creationId xmlns:a16="http://schemas.microsoft.com/office/drawing/2014/main" id="{E81AC645-2727-58FE-1A16-39310A65E1DD}"/>
              </a:ext>
            </a:extLst>
          </p:cNvPr>
          <p:cNvSpPr>
            <a:spLocks noGrp="1"/>
          </p:cNvSpPr>
          <p:nvPr>
            <p:ph type="title"/>
          </p:nvPr>
        </p:nvSpPr>
        <p:spPr/>
        <p:txBody>
          <a:bodyPr/>
          <a:lstStyle/>
          <a:p>
            <a:r>
              <a:rPr lang="en-US" dirty="0">
                <a:solidFill>
                  <a:schemeClr val="tx1"/>
                </a:solidFill>
              </a:rPr>
              <a:t>Adversarial search</a:t>
            </a:r>
            <a:endParaRPr lang="en-IN" dirty="0"/>
          </a:p>
        </p:txBody>
      </p:sp>
      <p:sp>
        <p:nvSpPr>
          <p:cNvPr id="4" name="Text Placeholder 3">
            <a:extLst>
              <a:ext uri="{FF2B5EF4-FFF2-40B4-BE49-F238E27FC236}">
                <a16:creationId xmlns:a16="http://schemas.microsoft.com/office/drawing/2014/main" id="{66D89460-F99A-3514-1866-CD61B0166EE5}"/>
              </a:ext>
            </a:extLst>
          </p:cNvPr>
          <p:cNvSpPr>
            <a:spLocks noGrp="1"/>
          </p:cNvSpPr>
          <p:nvPr>
            <p:ph type="body" sz="quarter" idx="17"/>
          </p:nvPr>
        </p:nvSpPr>
        <p:spPr>
          <a:xfrm>
            <a:off x="679134" y="1752600"/>
            <a:ext cx="13676946" cy="5184576"/>
          </a:xfrm>
        </p:spPr>
        <p:txBody>
          <a:bodyPr/>
          <a:lstStyle/>
          <a:p>
            <a:pPr marL="457200" indent="-457200" algn="just">
              <a:buFont typeface="Arial" panose="020B0604020202020204" pitchFamily="34" charset="0"/>
              <a:buChar char="•"/>
            </a:pPr>
            <a:r>
              <a:rPr lang="en-US" b="1" dirty="0">
                <a:solidFill>
                  <a:schemeClr val="tx1"/>
                </a:solidFill>
              </a:rPr>
              <a:t>Adversarial search is a search, where </a:t>
            </a:r>
            <a:r>
              <a:rPr lang="en-US" b="1" dirty="0">
                <a:solidFill>
                  <a:srgbClr val="B40000"/>
                </a:solidFill>
              </a:rPr>
              <a:t>we examine the problem which arises when we try to plan ahead of the world and other agents are planning against us.</a:t>
            </a:r>
            <a:endParaRPr lang="en-US" dirty="0">
              <a:solidFill>
                <a:srgbClr val="B40000"/>
              </a:solidFill>
            </a:endParaRPr>
          </a:p>
          <a:p>
            <a:pPr marL="457200" indent="-457200" algn="just">
              <a:buFont typeface="Arial" panose="020B0604020202020204" pitchFamily="34" charset="0"/>
              <a:buChar char="•"/>
            </a:pPr>
            <a:r>
              <a:rPr lang="en-US" dirty="0">
                <a:solidFill>
                  <a:schemeClr val="tx1"/>
                </a:solidFill>
              </a:rPr>
              <a:t>is a problem-solving technique focusing on making decisions in competitive or adversarial scenarios. </a:t>
            </a:r>
          </a:p>
          <a:p>
            <a:pPr marL="457200" indent="-457200" algn="just">
              <a:buFont typeface="Arial" panose="020B0604020202020204" pitchFamily="34" charset="0"/>
              <a:buChar char="•"/>
            </a:pPr>
            <a:r>
              <a:rPr lang="en-US" dirty="0">
                <a:solidFill>
                  <a:schemeClr val="tx1"/>
                </a:solidFill>
              </a:rPr>
              <a:t>It is employed to find optimal strategies when multiple agents, often called players, have opposing or conflicting objectives. </a:t>
            </a:r>
          </a:p>
          <a:p>
            <a:pPr marL="457200" indent="-457200" algn="just">
              <a:buFont typeface="Arial" panose="020B0604020202020204" pitchFamily="34" charset="0"/>
              <a:buChar char="•"/>
            </a:pPr>
            <a:r>
              <a:rPr lang="en-US" dirty="0">
                <a:solidFill>
                  <a:schemeClr val="tx1"/>
                </a:solidFill>
              </a:rPr>
              <a:t>Adversarial search aims to determine the best course of action for a given player, considering the possible moves and counter-moves of the opponent(s).</a:t>
            </a:r>
            <a:endParaRPr lang="en-IN" dirty="0">
              <a:solidFill>
                <a:schemeClr val="tx1"/>
              </a:solidFill>
            </a:endParaRPr>
          </a:p>
        </p:txBody>
      </p:sp>
    </p:spTree>
    <p:extLst>
      <p:ext uri="{BB962C8B-B14F-4D97-AF65-F5344CB8AC3E}">
        <p14:creationId xmlns:p14="http://schemas.microsoft.com/office/powerpoint/2010/main" val="4263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58F92A-EC70-1C10-60BA-290187B38FAF}"/>
              </a:ext>
            </a:extLst>
          </p:cNvPr>
          <p:cNvSpPr>
            <a:spLocks noGrp="1"/>
          </p:cNvSpPr>
          <p:nvPr>
            <p:ph type="sldNum" sz="quarter" idx="14"/>
          </p:nvPr>
        </p:nvSpPr>
        <p:spPr/>
        <p:txBody>
          <a:bodyPr/>
          <a:lstStyle/>
          <a:p>
            <a:fld id="{45A3C14A-F937-4231-B6F1-40B429FAFB2F}" type="slidenum">
              <a:rPr lang="en-NZ" smtClean="0"/>
              <a:pPr/>
              <a:t>30</a:t>
            </a:fld>
            <a:endParaRPr lang="en-NZ" dirty="0"/>
          </a:p>
        </p:txBody>
      </p:sp>
      <p:sp>
        <p:nvSpPr>
          <p:cNvPr id="3" name="Title 2">
            <a:extLst>
              <a:ext uri="{FF2B5EF4-FFF2-40B4-BE49-F238E27FC236}">
                <a16:creationId xmlns:a16="http://schemas.microsoft.com/office/drawing/2014/main" id="{F35E61B7-5518-8F4E-A8C7-EBD743DF6760}"/>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A93E8B4F-6DF6-E32C-12A7-BBB2D998D934}"/>
              </a:ext>
            </a:extLst>
          </p:cNvPr>
          <p:cNvSpPr>
            <a:spLocks noGrp="1"/>
          </p:cNvSpPr>
          <p:nvPr>
            <p:ph type="body" sz="quarter" idx="17"/>
          </p:nvPr>
        </p:nvSpPr>
        <p:spPr/>
        <p:txBody>
          <a:bodyPr/>
          <a:lstStyle/>
          <a:p>
            <a:pPr marL="0" indent="0">
              <a:buNone/>
            </a:pPr>
            <a:r>
              <a:rPr lang="en-US" dirty="0"/>
              <a:t>Example 2:</a:t>
            </a:r>
            <a:endParaRPr lang="en-IN" dirty="0"/>
          </a:p>
        </p:txBody>
      </p:sp>
      <p:pic>
        <p:nvPicPr>
          <p:cNvPr id="5" name="Picture 4">
            <a:extLst>
              <a:ext uri="{FF2B5EF4-FFF2-40B4-BE49-F238E27FC236}">
                <a16:creationId xmlns:a16="http://schemas.microsoft.com/office/drawing/2014/main" id="{FAE6CFC7-97F4-AF42-3A8B-19011737EBE1}"/>
              </a:ext>
            </a:extLst>
          </p:cNvPr>
          <p:cNvPicPr>
            <a:picLocks noChangeAspect="1"/>
          </p:cNvPicPr>
          <p:nvPr/>
        </p:nvPicPr>
        <p:blipFill>
          <a:blip r:embed="rId2"/>
          <a:srcRect l="15005" r="14477" b="34279"/>
          <a:stretch/>
        </p:blipFill>
        <p:spPr>
          <a:xfrm>
            <a:off x="4114800" y="3200400"/>
            <a:ext cx="9147168" cy="4267200"/>
          </a:xfrm>
          <a:prstGeom prst="rect">
            <a:avLst/>
          </a:prstGeom>
        </p:spPr>
      </p:pic>
    </p:spTree>
    <p:extLst>
      <p:ext uri="{BB962C8B-B14F-4D97-AF65-F5344CB8AC3E}">
        <p14:creationId xmlns:p14="http://schemas.microsoft.com/office/powerpoint/2010/main" val="417697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56152D-3AF4-4BFF-97C4-D9B1BCCFB760}"/>
              </a:ext>
            </a:extLst>
          </p:cNvPr>
          <p:cNvSpPr>
            <a:spLocks noGrp="1"/>
          </p:cNvSpPr>
          <p:nvPr>
            <p:ph type="sldNum" sz="quarter" idx="14"/>
          </p:nvPr>
        </p:nvSpPr>
        <p:spPr/>
        <p:txBody>
          <a:bodyPr/>
          <a:lstStyle/>
          <a:p>
            <a:fld id="{45A3C14A-F937-4231-B6F1-40B429FAFB2F}" type="slidenum">
              <a:rPr lang="en-NZ" smtClean="0"/>
              <a:pPr/>
              <a:t>31</a:t>
            </a:fld>
            <a:endParaRPr lang="en-NZ" dirty="0"/>
          </a:p>
        </p:txBody>
      </p:sp>
      <p:sp>
        <p:nvSpPr>
          <p:cNvPr id="3" name="Title 2">
            <a:extLst>
              <a:ext uri="{FF2B5EF4-FFF2-40B4-BE49-F238E27FC236}">
                <a16:creationId xmlns:a16="http://schemas.microsoft.com/office/drawing/2014/main" id="{74B54C0D-0F55-DBB7-3555-20F8B8274592}"/>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D3A9737A-29A8-B7F7-2804-43659D3AC7ED}"/>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81F0685F-55CD-FE37-905F-7D8AAAAC1C80}"/>
              </a:ext>
            </a:extLst>
          </p:cNvPr>
          <p:cNvPicPr>
            <a:picLocks noChangeAspect="1"/>
          </p:cNvPicPr>
          <p:nvPr/>
        </p:nvPicPr>
        <p:blipFill>
          <a:blip r:embed="rId2"/>
          <a:stretch>
            <a:fillRect/>
          </a:stretch>
        </p:blipFill>
        <p:spPr>
          <a:xfrm>
            <a:off x="1219200" y="134319"/>
            <a:ext cx="5467811" cy="7960962"/>
          </a:xfrm>
          <a:prstGeom prst="rect">
            <a:avLst/>
          </a:prstGeom>
        </p:spPr>
      </p:pic>
      <p:pic>
        <p:nvPicPr>
          <p:cNvPr id="8" name="Picture 7">
            <a:extLst>
              <a:ext uri="{FF2B5EF4-FFF2-40B4-BE49-F238E27FC236}">
                <a16:creationId xmlns:a16="http://schemas.microsoft.com/office/drawing/2014/main" id="{C01EAC9D-32A7-F689-E23D-70988C1F7082}"/>
              </a:ext>
            </a:extLst>
          </p:cNvPr>
          <p:cNvPicPr>
            <a:picLocks noChangeAspect="1"/>
          </p:cNvPicPr>
          <p:nvPr/>
        </p:nvPicPr>
        <p:blipFill>
          <a:blip r:embed="rId3"/>
          <a:stretch>
            <a:fillRect/>
          </a:stretch>
        </p:blipFill>
        <p:spPr>
          <a:xfrm>
            <a:off x="7090780" y="312891"/>
            <a:ext cx="6056476" cy="7402360"/>
          </a:xfrm>
          <a:prstGeom prst="rect">
            <a:avLst/>
          </a:prstGeom>
        </p:spPr>
      </p:pic>
    </p:spTree>
    <p:extLst>
      <p:ext uri="{BB962C8B-B14F-4D97-AF65-F5344CB8AC3E}">
        <p14:creationId xmlns:p14="http://schemas.microsoft.com/office/powerpoint/2010/main" val="3548809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CCB349-FE6E-DFA4-4303-BCDCEB8DFBDC}"/>
              </a:ext>
            </a:extLst>
          </p:cNvPr>
          <p:cNvSpPr>
            <a:spLocks noGrp="1"/>
          </p:cNvSpPr>
          <p:nvPr>
            <p:ph type="sldNum" sz="quarter" idx="14"/>
          </p:nvPr>
        </p:nvSpPr>
        <p:spPr/>
        <p:txBody>
          <a:bodyPr/>
          <a:lstStyle/>
          <a:p>
            <a:fld id="{45A3C14A-F937-4231-B6F1-40B429FAFB2F}" type="slidenum">
              <a:rPr lang="en-NZ" smtClean="0"/>
              <a:pPr/>
              <a:t>32</a:t>
            </a:fld>
            <a:endParaRPr lang="en-NZ" dirty="0"/>
          </a:p>
        </p:txBody>
      </p:sp>
      <p:sp>
        <p:nvSpPr>
          <p:cNvPr id="3" name="Title 2">
            <a:extLst>
              <a:ext uri="{FF2B5EF4-FFF2-40B4-BE49-F238E27FC236}">
                <a16:creationId xmlns:a16="http://schemas.microsoft.com/office/drawing/2014/main" id="{0B3429B7-834D-D454-7AD7-B089C27E3066}"/>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287183B5-5C54-821D-4CEF-0AE5A343D9A4}"/>
              </a:ext>
            </a:extLst>
          </p:cNvPr>
          <p:cNvSpPr>
            <a:spLocks noGrp="1"/>
          </p:cNvSpPr>
          <p:nvPr>
            <p:ph type="body" sz="quarter" idx="17"/>
          </p:nvPr>
        </p:nvSpPr>
        <p:spPr/>
        <p:txBody>
          <a:bodyPr/>
          <a:lstStyle/>
          <a:p>
            <a:pPr marL="0" indent="0">
              <a:buNone/>
            </a:pPr>
            <a:r>
              <a:rPr lang="en-US" dirty="0"/>
              <a:t>Example 2: Solution</a:t>
            </a:r>
            <a:endParaRPr lang="en-IN" dirty="0"/>
          </a:p>
        </p:txBody>
      </p:sp>
      <p:pic>
        <p:nvPicPr>
          <p:cNvPr id="6" name="Picture 5">
            <a:extLst>
              <a:ext uri="{FF2B5EF4-FFF2-40B4-BE49-F238E27FC236}">
                <a16:creationId xmlns:a16="http://schemas.microsoft.com/office/drawing/2014/main" id="{D2AA2E84-5A20-12EF-9D7F-56D7B11A6AE0}"/>
              </a:ext>
            </a:extLst>
          </p:cNvPr>
          <p:cNvPicPr>
            <a:picLocks noChangeAspect="1"/>
          </p:cNvPicPr>
          <p:nvPr/>
        </p:nvPicPr>
        <p:blipFill>
          <a:blip r:embed="rId2"/>
          <a:stretch>
            <a:fillRect/>
          </a:stretch>
        </p:blipFill>
        <p:spPr>
          <a:xfrm>
            <a:off x="4267199" y="609600"/>
            <a:ext cx="10194969" cy="7010400"/>
          </a:xfrm>
          <a:prstGeom prst="rect">
            <a:avLst/>
          </a:prstGeom>
        </p:spPr>
      </p:pic>
    </p:spTree>
    <p:extLst>
      <p:ext uri="{BB962C8B-B14F-4D97-AF65-F5344CB8AC3E}">
        <p14:creationId xmlns:p14="http://schemas.microsoft.com/office/powerpoint/2010/main" val="3143637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5C8C0F-EEDA-D1D2-AB35-7F969EDBA33D}"/>
              </a:ext>
            </a:extLst>
          </p:cNvPr>
          <p:cNvSpPr>
            <a:spLocks noGrp="1"/>
          </p:cNvSpPr>
          <p:nvPr>
            <p:ph type="sldNum" sz="quarter" idx="14"/>
          </p:nvPr>
        </p:nvSpPr>
        <p:spPr/>
        <p:txBody>
          <a:bodyPr/>
          <a:lstStyle/>
          <a:p>
            <a:fld id="{45A3C14A-F937-4231-B6F1-40B429FAFB2F}" type="slidenum">
              <a:rPr lang="en-NZ" smtClean="0"/>
              <a:pPr/>
              <a:t>33</a:t>
            </a:fld>
            <a:endParaRPr lang="en-NZ" dirty="0"/>
          </a:p>
        </p:txBody>
      </p:sp>
      <p:sp>
        <p:nvSpPr>
          <p:cNvPr id="3" name="Title 2">
            <a:extLst>
              <a:ext uri="{FF2B5EF4-FFF2-40B4-BE49-F238E27FC236}">
                <a16:creationId xmlns:a16="http://schemas.microsoft.com/office/drawing/2014/main" id="{20A5C59F-4439-5BDD-44A6-7F775A56FC74}"/>
              </a:ext>
            </a:extLst>
          </p:cNvPr>
          <p:cNvSpPr>
            <a:spLocks noGrp="1"/>
          </p:cNvSpPr>
          <p:nvPr>
            <p:ph type="title"/>
          </p:nvPr>
        </p:nvSpPr>
        <p:spPr/>
        <p:txBody>
          <a:bodyPr/>
          <a:lstStyle/>
          <a:p>
            <a:r>
              <a:rPr lang="en-US" dirty="0"/>
              <a:t>Example 3- alpha beta pruning</a:t>
            </a:r>
            <a:endParaRPr lang="en-IN" dirty="0"/>
          </a:p>
        </p:txBody>
      </p:sp>
      <p:sp>
        <p:nvSpPr>
          <p:cNvPr id="4" name="Text Placeholder 3">
            <a:extLst>
              <a:ext uri="{FF2B5EF4-FFF2-40B4-BE49-F238E27FC236}">
                <a16:creationId xmlns:a16="http://schemas.microsoft.com/office/drawing/2014/main" id="{986E7F7D-814D-7839-1107-9DECE87E398E}"/>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B7623E8F-EB4D-51E9-20E2-FECA8F83ABEE}"/>
              </a:ext>
            </a:extLst>
          </p:cNvPr>
          <p:cNvPicPr>
            <a:picLocks noChangeAspect="1"/>
          </p:cNvPicPr>
          <p:nvPr/>
        </p:nvPicPr>
        <p:blipFill>
          <a:blip r:embed="rId2"/>
          <a:stretch>
            <a:fillRect/>
          </a:stretch>
        </p:blipFill>
        <p:spPr>
          <a:xfrm>
            <a:off x="3505200" y="1740050"/>
            <a:ext cx="8486775" cy="6032351"/>
          </a:xfrm>
          <a:prstGeom prst="rect">
            <a:avLst/>
          </a:prstGeom>
        </p:spPr>
      </p:pic>
    </p:spTree>
    <p:extLst>
      <p:ext uri="{BB962C8B-B14F-4D97-AF65-F5344CB8AC3E}">
        <p14:creationId xmlns:p14="http://schemas.microsoft.com/office/powerpoint/2010/main" val="1535803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92AD83-D782-5FB0-EE54-3E32E1FC8F4D}"/>
              </a:ext>
            </a:extLst>
          </p:cNvPr>
          <p:cNvSpPr>
            <a:spLocks noGrp="1"/>
          </p:cNvSpPr>
          <p:nvPr>
            <p:ph type="sldNum" sz="quarter" idx="14"/>
          </p:nvPr>
        </p:nvSpPr>
        <p:spPr/>
        <p:txBody>
          <a:bodyPr/>
          <a:lstStyle/>
          <a:p>
            <a:fld id="{45A3C14A-F937-4231-B6F1-40B429FAFB2F}" type="slidenum">
              <a:rPr lang="en-NZ" smtClean="0"/>
              <a:pPr/>
              <a:t>34</a:t>
            </a:fld>
            <a:endParaRPr lang="en-NZ" dirty="0"/>
          </a:p>
        </p:txBody>
      </p:sp>
      <p:sp>
        <p:nvSpPr>
          <p:cNvPr id="3" name="Title 2">
            <a:extLst>
              <a:ext uri="{FF2B5EF4-FFF2-40B4-BE49-F238E27FC236}">
                <a16:creationId xmlns:a16="http://schemas.microsoft.com/office/drawing/2014/main" id="{FC729B3E-8BAC-7447-40E2-4017D0A84790}"/>
              </a:ext>
            </a:extLst>
          </p:cNvPr>
          <p:cNvSpPr>
            <a:spLocks noGrp="1"/>
          </p:cNvSpPr>
          <p:nvPr>
            <p:ph type="title"/>
          </p:nvPr>
        </p:nvSpPr>
        <p:spPr/>
        <p:txBody>
          <a:bodyPr/>
          <a:lstStyle/>
          <a:p>
            <a:r>
              <a:rPr lang="en-US" dirty="0"/>
              <a:t>Example 2</a:t>
            </a:r>
            <a:endParaRPr lang="en-IN" dirty="0"/>
          </a:p>
        </p:txBody>
      </p:sp>
      <p:sp>
        <p:nvSpPr>
          <p:cNvPr id="4" name="Text Placeholder 3">
            <a:extLst>
              <a:ext uri="{FF2B5EF4-FFF2-40B4-BE49-F238E27FC236}">
                <a16:creationId xmlns:a16="http://schemas.microsoft.com/office/drawing/2014/main" id="{873FF274-1721-5E9C-1C64-BD3B031DA4FD}"/>
              </a:ext>
            </a:extLst>
          </p:cNvPr>
          <p:cNvSpPr>
            <a:spLocks noGrp="1"/>
          </p:cNvSpPr>
          <p:nvPr>
            <p:ph type="body" sz="quarter" idx="17"/>
          </p:nvPr>
        </p:nvSpPr>
        <p:spPr/>
        <p:txBody>
          <a:bodyPr/>
          <a:lstStyle/>
          <a:p>
            <a:pPr marL="0" indent="0">
              <a:buNone/>
            </a:pPr>
            <a:r>
              <a:rPr lang="en-US" dirty="0"/>
              <a:t>Solution </a:t>
            </a:r>
            <a:endParaRPr lang="en-IN" dirty="0"/>
          </a:p>
        </p:txBody>
      </p:sp>
      <p:pic>
        <p:nvPicPr>
          <p:cNvPr id="6" name="Picture 5">
            <a:extLst>
              <a:ext uri="{FF2B5EF4-FFF2-40B4-BE49-F238E27FC236}">
                <a16:creationId xmlns:a16="http://schemas.microsoft.com/office/drawing/2014/main" id="{1F02463B-7C1E-1F1F-413B-4E968775F6A5}"/>
              </a:ext>
            </a:extLst>
          </p:cNvPr>
          <p:cNvPicPr>
            <a:picLocks noChangeAspect="1"/>
          </p:cNvPicPr>
          <p:nvPr/>
        </p:nvPicPr>
        <p:blipFill>
          <a:blip r:embed="rId2"/>
          <a:stretch>
            <a:fillRect/>
          </a:stretch>
        </p:blipFill>
        <p:spPr>
          <a:xfrm>
            <a:off x="4267200" y="1323974"/>
            <a:ext cx="8476762" cy="5762625"/>
          </a:xfrm>
          <a:prstGeom prst="rect">
            <a:avLst/>
          </a:prstGeom>
        </p:spPr>
      </p:pic>
    </p:spTree>
    <p:extLst>
      <p:ext uri="{BB962C8B-B14F-4D97-AF65-F5344CB8AC3E}">
        <p14:creationId xmlns:p14="http://schemas.microsoft.com/office/powerpoint/2010/main" val="2661922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203DD8-82FF-B32D-7791-1D6F2A78C64A}"/>
              </a:ext>
            </a:extLst>
          </p:cNvPr>
          <p:cNvSpPr>
            <a:spLocks noGrp="1"/>
          </p:cNvSpPr>
          <p:nvPr>
            <p:ph type="sldNum" sz="quarter" idx="14"/>
          </p:nvPr>
        </p:nvSpPr>
        <p:spPr/>
        <p:txBody>
          <a:bodyPr/>
          <a:lstStyle/>
          <a:p>
            <a:fld id="{45A3C14A-F937-4231-B6F1-40B429FAFB2F}" type="slidenum">
              <a:rPr lang="en-NZ" smtClean="0"/>
              <a:pPr/>
              <a:t>35</a:t>
            </a:fld>
            <a:endParaRPr lang="en-NZ" dirty="0"/>
          </a:p>
        </p:txBody>
      </p:sp>
      <p:sp>
        <p:nvSpPr>
          <p:cNvPr id="3" name="Title 2">
            <a:extLst>
              <a:ext uri="{FF2B5EF4-FFF2-40B4-BE49-F238E27FC236}">
                <a16:creationId xmlns:a16="http://schemas.microsoft.com/office/drawing/2014/main" id="{BD72473A-0F69-C827-8BCF-34A8D4D36824}"/>
              </a:ext>
            </a:extLst>
          </p:cNvPr>
          <p:cNvSpPr>
            <a:spLocks noGrp="1"/>
          </p:cNvSpPr>
          <p:nvPr>
            <p:ph type="title"/>
          </p:nvPr>
        </p:nvSpPr>
        <p:spPr>
          <a:xfrm>
            <a:off x="834480" y="474943"/>
            <a:ext cx="12576719" cy="1005842"/>
          </a:xfrm>
        </p:spPr>
        <p:txBody>
          <a:bodyPr/>
          <a:lstStyle/>
          <a:p>
            <a:r>
              <a:rPr lang="en-IN" b="1" dirty="0"/>
              <a:t>Move Ordering in Alpha Beta pruning in AI</a:t>
            </a:r>
            <a:br>
              <a:rPr lang="en-IN" b="1" dirty="0"/>
            </a:br>
            <a:endParaRPr lang="en-IN" dirty="0"/>
          </a:p>
        </p:txBody>
      </p:sp>
      <p:sp>
        <p:nvSpPr>
          <p:cNvPr id="4" name="Text Placeholder 3">
            <a:extLst>
              <a:ext uri="{FF2B5EF4-FFF2-40B4-BE49-F238E27FC236}">
                <a16:creationId xmlns:a16="http://schemas.microsoft.com/office/drawing/2014/main" id="{F2F7B56B-BBC5-23B7-72FC-FF54CD97D89E}"/>
              </a:ext>
            </a:extLst>
          </p:cNvPr>
          <p:cNvSpPr>
            <a:spLocks noGrp="1"/>
          </p:cNvSpPr>
          <p:nvPr>
            <p:ph type="body" sz="quarter" idx="17"/>
          </p:nvPr>
        </p:nvSpPr>
        <p:spPr>
          <a:xfrm>
            <a:off x="472618" y="1219200"/>
            <a:ext cx="12961441" cy="5184576"/>
          </a:xfrm>
        </p:spPr>
        <p:txBody>
          <a:bodyPr/>
          <a:lstStyle/>
          <a:p>
            <a:pPr algn="just">
              <a:buFont typeface="Arial" panose="020B0604020202020204" pitchFamily="34" charset="0"/>
              <a:buChar char="•"/>
            </a:pPr>
            <a:r>
              <a:rPr lang="en-US" sz="2400" dirty="0">
                <a:solidFill>
                  <a:schemeClr val="tx1"/>
                </a:solidFill>
              </a:rPr>
              <a:t>The performance of the Alpha Beta Pruning algorithm is highly dependent on the order in which the nodes are traversed. For instance,</a:t>
            </a:r>
          </a:p>
          <a:p>
            <a:pPr algn="just">
              <a:buFont typeface="Arial" panose="020B0604020202020204" pitchFamily="34" charset="0"/>
              <a:buChar char="•"/>
            </a:pPr>
            <a:r>
              <a:rPr lang="en-US" sz="2400" b="1" dirty="0">
                <a:solidFill>
                  <a:schemeClr val="tx1"/>
                </a:solidFill>
              </a:rPr>
              <a:t>Case-1(Worst Performance):</a:t>
            </a:r>
            <a:r>
              <a:rPr lang="en-US" sz="2400" dirty="0">
                <a:solidFill>
                  <a:schemeClr val="tx1"/>
                </a:solidFill>
              </a:rPr>
              <a:t> If the best sequence of actions is on the right of the game tree, then there will be no pruning, and all the nodes will be traversed, leading to even worse performance than the Minimax algorithm because of the overhead of computing α and β. An example game tree can be seen in Figure</a:t>
            </a:r>
          </a:p>
          <a:p>
            <a:pPr algn="just">
              <a:buFont typeface="Arial" panose="020B0604020202020204" pitchFamily="34" charset="0"/>
              <a:buChar char="•"/>
            </a:pPr>
            <a:endParaRPr lang="en-US" dirty="0">
              <a:solidFill>
                <a:schemeClr val="tx1"/>
              </a:solidFill>
            </a:endParaRPr>
          </a:p>
          <a:p>
            <a:pPr marL="0" indent="0">
              <a:buNone/>
            </a:pPr>
            <a:endParaRPr lang="en-IN" dirty="0"/>
          </a:p>
        </p:txBody>
      </p:sp>
      <p:pic>
        <p:nvPicPr>
          <p:cNvPr id="8" name="Picture 7">
            <a:extLst>
              <a:ext uri="{FF2B5EF4-FFF2-40B4-BE49-F238E27FC236}">
                <a16:creationId xmlns:a16="http://schemas.microsoft.com/office/drawing/2014/main" id="{D559F2CB-A61E-1EED-50B2-9E0961D19A6D}"/>
              </a:ext>
            </a:extLst>
          </p:cNvPr>
          <p:cNvPicPr>
            <a:picLocks noChangeAspect="1"/>
          </p:cNvPicPr>
          <p:nvPr/>
        </p:nvPicPr>
        <p:blipFill>
          <a:blip r:embed="rId2"/>
          <a:stretch>
            <a:fillRect/>
          </a:stretch>
        </p:blipFill>
        <p:spPr>
          <a:xfrm>
            <a:off x="3767137" y="3648076"/>
            <a:ext cx="7919340" cy="4581524"/>
          </a:xfrm>
          <a:prstGeom prst="rect">
            <a:avLst/>
          </a:prstGeom>
        </p:spPr>
      </p:pic>
    </p:spTree>
    <p:extLst>
      <p:ext uri="{BB962C8B-B14F-4D97-AF65-F5344CB8AC3E}">
        <p14:creationId xmlns:p14="http://schemas.microsoft.com/office/powerpoint/2010/main" val="273612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7D7B3-264F-70F9-0C18-92EB575E0AC6}"/>
              </a:ext>
            </a:extLst>
          </p:cNvPr>
          <p:cNvSpPr>
            <a:spLocks noGrp="1"/>
          </p:cNvSpPr>
          <p:nvPr>
            <p:ph type="sldNum" sz="quarter" idx="14"/>
          </p:nvPr>
        </p:nvSpPr>
        <p:spPr/>
        <p:txBody>
          <a:bodyPr/>
          <a:lstStyle/>
          <a:p>
            <a:fld id="{45A3C14A-F937-4231-B6F1-40B429FAFB2F}" type="slidenum">
              <a:rPr lang="en-NZ" smtClean="0"/>
              <a:pPr/>
              <a:t>36</a:t>
            </a:fld>
            <a:endParaRPr lang="en-NZ" dirty="0"/>
          </a:p>
        </p:txBody>
      </p:sp>
      <p:sp>
        <p:nvSpPr>
          <p:cNvPr id="3" name="Title 2">
            <a:extLst>
              <a:ext uri="{FF2B5EF4-FFF2-40B4-BE49-F238E27FC236}">
                <a16:creationId xmlns:a16="http://schemas.microsoft.com/office/drawing/2014/main" id="{A5395461-2019-0D64-4A82-7EEF34BBCC4B}"/>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3FA4D7DA-62C4-479C-4EBD-FDE789C208E4}"/>
              </a:ext>
            </a:extLst>
          </p:cNvPr>
          <p:cNvSpPr>
            <a:spLocks noGrp="1"/>
          </p:cNvSpPr>
          <p:nvPr>
            <p:ph type="body" sz="quarter" idx="17"/>
          </p:nvPr>
        </p:nvSpPr>
        <p:spPr>
          <a:xfrm>
            <a:off x="834481" y="1295400"/>
            <a:ext cx="12961441" cy="5184576"/>
          </a:xfrm>
        </p:spPr>
        <p:txBody>
          <a:bodyPr/>
          <a:lstStyle/>
          <a:p>
            <a:pPr marL="0" indent="0">
              <a:buNone/>
            </a:pPr>
            <a:r>
              <a:rPr lang="en-US" b="1" dirty="0">
                <a:solidFill>
                  <a:schemeClr val="tx1"/>
                </a:solidFill>
              </a:rPr>
              <a:t>Case-2(Best Performance):</a:t>
            </a:r>
            <a:r>
              <a:rPr lang="en-US" dirty="0">
                <a:solidFill>
                  <a:schemeClr val="tx1"/>
                </a:solidFill>
              </a:rPr>
              <a:t> If the best sequence of actions is on the left of the game tree, there will be a lot of pruning, and only about half of the nodes will be traversed to get the optimal result. An example game tree can be seen in Figure</a:t>
            </a:r>
            <a:endParaRPr lang="en-IN" b="1" dirty="0">
              <a:solidFill>
                <a:schemeClr val="tx1"/>
              </a:solidFill>
            </a:endParaRPr>
          </a:p>
        </p:txBody>
      </p:sp>
      <p:pic>
        <p:nvPicPr>
          <p:cNvPr id="6" name="Picture 5">
            <a:extLst>
              <a:ext uri="{FF2B5EF4-FFF2-40B4-BE49-F238E27FC236}">
                <a16:creationId xmlns:a16="http://schemas.microsoft.com/office/drawing/2014/main" id="{DE0E8CAE-3095-742B-346C-EE7379F87D11}"/>
              </a:ext>
            </a:extLst>
          </p:cNvPr>
          <p:cNvPicPr>
            <a:picLocks noChangeAspect="1"/>
          </p:cNvPicPr>
          <p:nvPr/>
        </p:nvPicPr>
        <p:blipFill>
          <a:blip r:embed="rId2"/>
          <a:stretch>
            <a:fillRect/>
          </a:stretch>
        </p:blipFill>
        <p:spPr>
          <a:xfrm>
            <a:off x="4114800" y="2743200"/>
            <a:ext cx="7401030" cy="4638674"/>
          </a:xfrm>
          <a:prstGeom prst="rect">
            <a:avLst/>
          </a:prstGeom>
        </p:spPr>
      </p:pic>
    </p:spTree>
    <p:extLst>
      <p:ext uri="{BB962C8B-B14F-4D97-AF65-F5344CB8AC3E}">
        <p14:creationId xmlns:p14="http://schemas.microsoft.com/office/powerpoint/2010/main" val="109414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AEA6BE-9CE0-BC52-D7FD-B2E7DEF117F1}"/>
              </a:ext>
            </a:extLst>
          </p:cNvPr>
          <p:cNvSpPr>
            <a:spLocks noGrp="1"/>
          </p:cNvSpPr>
          <p:nvPr>
            <p:ph type="sldNum" sz="quarter" idx="14"/>
          </p:nvPr>
        </p:nvSpPr>
        <p:spPr/>
        <p:txBody>
          <a:bodyPr/>
          <a:lstStyle/>
          <a:p>
            <a:fld id="{45A3C14A-F937-4231-B6F1-40B429FAFB2F}" type="slidenum">
              <a:rPr lang="en-NZ" smtClean="0"/>
              <a:pPr/>
              <a:t>37</a:t>
            </a:fld>
            <a:endParaRPr lang="en-NZ" dirty="0"/>
          </a:p>
        </p:txBody>
      </p:sp>
      <p:sp>
        <p:nvSpPr>
          <p:cNvPr id="3" name="Title 2">
            <a:extLst>
              <a:ext uri="{FF2B5EF4-FFF2-40B4-BE49-F238E27FC236}">
                <a16:creationId xmlns:a16="http://schemas.microsoft.com/office/drawing/2014/main" id="{C38568A3-FB31-776A-A275-AD7403360CB2}"/>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A2B4547B-E773-873B-71B4-B39945E5600E}"/>
              </a:ext>
            </a:extLst>
          </p:cNvPr>
          <p:cNvSpPr>
            <a:spLocks noGrp="1"/>
          </p:cNvSpPr>
          <p:nvPr>
            <p:ph type="body" sz="quarter" idx="17"/>
          </p:nvPr>
        </p:nvSpPr>
        <p:spPr/>
        <p:txBody>
          <a:bodyPr/>
          <a:lstStyle/>
          <a:p>
            <a:pPr marL="0" indent="0">
              <a:buNone/>
            </a:pPr>
            <a:r>
              <a:rPr lang="en-US" b="1" dirty="0"/>
              <a:t>Rules to Find Good Ordering</a:t>
            </a:r>
          </a:p>
          <a:p>
            <a:pPr algn="just">
              <a:buFont typeface="Arial" panose="020B0604020202020204" pitchFamily="34" charset="0"/>
              <a:buChar char="•"/>
            </a:pPr>
            <a:r>
              <a:rPr lang="en-US" dirty="0">
                <a:solidFill>
                  <a:schemeClr val="tx1"/>
                </a:solidFill>
              </a:rPr>
              <a:t>The best move occurs from the shallowest node.</a:t>
            </a:r>
          </a:p>
          <a:p>
            <a:pPr algn="just">
              <a:buFont typeface="Arial" panose="020B0604020202020204" pitchFamily="34" charset="0"/>
              <a:buChar char="•"/>
            </a:pPr>
            <a:r>
              <a:rPr lang="en-US" dirty="0">
                <a:solidFill>
                  <a:schemeClr val="tx1"/>
                </a:solidFill>
              </a:rPr>
              <a:t>The game tree is ordered so that the best nodes are checked first.</a:t>
            </a:r>
          </a:p>
          <a:p>
            <a:pPr algn="just">
              <a:buFont typeface="Arial" panose="020B0604020202020204" pitchFamily="34" charset="0"/>
              <a:buChar char="•"/>
            </a:pPr>
            <a:r>
              <a:rPr lang="en-US" dirty="0">
                <a:solidFill>
                  <a:schemeClr val="tx1"/>
                </a:solidFill>
              </a:rPr>
              <a:t>Domain knowledge is used to find the best move.</a:t>
            </a:r>
          </a:p>
          <a:p>
            <a:pPr algn="just">
              <a:buFont typeface="Arial" panose="020B0604020202020204" pitchFamily="34" charset="0"/>
              <a:buChar char="•"/>
            </a:pPr>
            <a:r>
              <a:rPr lang="en-US" dirty="0">
                <a:solidFill>
                  <a:schemeClr val="tx1"/>
                </a:solidFill>
              </a:rPr>
              <a:t>Memorization is applied to prevent re-computation in case of repeating states.</a:t>
            </a:r>
          </a:p>
          <a:p>
            <a:pPr marL="0" indent="0">
              <a:buNone/>
            </a:pPr>
            <a:endParaRPr lang="en-IN" dirty="0"/>
          </a:p>
        </p:txBody>
      </p:sp>
    </p:spTree>
    <p:extLst>
      <p:ext uri="{BB962C8B-B14F-4D97-AF65-F5344CB8AC3E}">
        <p14:creationId xmlns:p14="http://schemas.microsoft.com/office/powerpoint/2010/main" val="1672027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EE111B-99B7-9EA7-99AD-AD5B854CE6DF}"/>
              </a:ext>
            </a:extLst>
          </p:cNvPr>
          <p:cNvSpPr>
            <a:spLocks noGrp="1"/>
          </p:cNvSpPr>
          <p:nvPr>
            <p:ph type="sldNum" sz="quarter" idx="14"/>
          </p:nvPr>
        </p:nvSpPr>
        <p:spPr/>
        <p:txBody>
          <a:bodyPr/>
          <a:lstStyle/>
          <a:p>
            <a:fld id="{45A3C14A-F937-4231-B6F1-40B429FAFB2F}" type="slidenum">
              <a:rPr lang="en-NZ" smtClean="0"/>
              <a:pPr/>
              <a:t>38</a:t>
            </a:fld>
            <a:endParaRPr lang="en-NZ" dirty="0"/>
          </a:p>
        </p:txBody>
      </p:sp>
      <p:sp>
        <p:nvSpPr>
          <p:cNvPr id="3" name="Title 2">
            <a:extLst>
              <a:ext uri="{FF2B5EF4-FFF2-40B4-BE49-F238E27FC236}">
                <a16:creationId xmlns:a16="http://schemas.microsoft.com/office/drawing/2014/main" id="{D6FE5EC5-617C-D389-6AE6-2C1BC26645B9}"/>
              </a:ext>
            </a:extLst>
          </p:cNvPr>
          <p:cNvSpPr>
            <a:spLocks noGrp="1"/>
          </p:cNvSpPr>
          <p:nvPr>
            <p:ph type="title"/>
          </p:nvPr>
        </p:nvSpPr>
        <p:spPr/>
        <p:txBody>
          <a:bodyPr/>
          <a:lstStyle/>
          <a:p>
            <a:r>
              <a:rPr lang="en-IN" b="1" dirty="0">
                <a:solidFill>
                  <a:schemeClr val="tx1"/>
                </a:solidFill>
              </a:rPr>
              <a:t>Knowledge-Based Agent</a:t>
            </a:r>
            <a:br>
              <a:rPr lang="en-IN" b="1" dirty="0">
                <a:solidFill>
                  <a:schemeClr val="tx1"/>
                </a:solidFill>
              </a:rPr>
            </a:br>
            <a:endParaRPr lang="en-IN" dirty="0">
              <a:solidFill>
                <a:schemeClr val="tx1"/>
              </a:solidFill>
            </a:endParaRPr>
          </a:p>
        </p:txBody>
      </p:sp>
      <p:sp>
        <p:nvSpPr>
          <p:cNvPr id="4" name="Text Placeholder 3">
            <a:extLst>
              <a:ext uri="{FF2B5EF4-FFF2-40B4-BE49-F238E27FC236}">
                <a16:creationId xmlns:a16="http://schemas.microsoft.com/office/drawing/2014/main" id="{91B9E9D3-CF09-CD9B-22B4-7465D8147A69}"/>
              </a:ext>
            </a:extLst>
          </p:cNvPr>
          <p:cNvSpPr>
            <a:spLocks noGrp="1"/>
          </p:cNvSpPr>
          <p:nvPr>
            <p:ph type="body" sz="quarter" idx="17"/>
          </p:nvPr>
        </p:nvSpPr>
        <p:spPr>
          <a:xfrm>
            <a:off x="679134" y="1752600"/>
            <a:ext cx="13265466" cy="5184576"/>
          </a:xfrm>
        </p:spPr>
        <p:txBody>
          <a:bodyPr/>
          <a:lstStyle/>
          <a:p>
            <a:pPr marL="457200" indent="-457200" algn="just">
              <a:buFont typeface="Arial" panose="020B0604020202020204" pitchFamily="34" charset="0"/>
              <a:buChar char="•"/>
            </a:pPr>
            <a:r>
              <a:rPr lang="en-US" dirty="0">
                <a:solidFill>
                  <a:schemeClr val="tx1"/>
                </a:solidFill>
              </a:rPr>
              <a:t>Knowledge-based agents are artificial intelligence systems using knowledge to perform tasks. </a:t>
            </a:r>
          </a:p>
          <a:p>
            <a:pPr marL="457200" indent="-457200" algn="just">
              <a:buFont typeface="Arial" panose="020B0604020202020204" pitchFamily="34" charset="0"/>
              <a:buChar char="•"/>
            </a:pPr>
            <a:r>
              <a:rPr lang="en-US" dirty="0">
                <a:solidFill>
                  <a:schemeClr val="tx1"/>
                </a:solidFill>
              </a:rPr>
              <a:t>For example, they make deductions, decisions, and conclusions based on available knowledge. </a:t>
            </a:r>
          </a:p>
          <a:p>
            <a:pPr marL="457200" indent="-457200" algn="just">
              <a:buFont typeface="Arial" panose="020B0604020202020204" pitchFamily="34" charset="0"/>
              <a:buChar char="•"/>
            </a:pPr>
            <a:r>
              <a:rPr lang="en-US" dirty="0">
                <a:solidFill>
                  <a:schemeClr val="tx1"/>
                </a:solidFill>
              </a:rPr>
              <a:t>Knowledge-based agents are essential in several fields, including </a:t>
            </a:r>
          </a:p>
          <a:p>
            <a:pPr marL="748666" lvl="1" indent="-457200" algn="just">
              <a:buFont typeface="Arial" panose="020B0604020202020204" pitchFamily="34" charset="0"/>
              <a:buChar char="•"/>
            </a:pPr>
            <a:r>
              <a:rPr lang="en-US" dirty="0">
                <a:solidFill>
                  <a:schemeClr val="tx1"/>
                </a:solidFill>
              </a:rPr>
              <a:t>medicine, </a:t>
            </a:r>
          </a:p>
          <a:p>
            <a:pPr marL="748666" lvl="1" indent="-457200" algn="just">
              <a:buFont typeface="Arial" panose="020B0604020202020204" pitchFamily="34" charset="0"/>
              <a:buChar char="•"/>
            </a:pPr>
            <a:r>
              <a:rPr lang="en-US" dirty="0">
                <a:solidFill>
                  <a:schemeClr val="tx1"/>
                </a:solidFill>
              </a:rPr>
              <a:t>engineering, and </a:t>
            </a:r>
          </a:p>
          <a:p>
            <a:pPr marL="748666" lvl="1" indent="-457200" algn="just">
              <a:buFont typeface="Arial" panose="020B0604020202020204" pitchFamily="34" charset="0"/>
              <a:buChar char="•"/>
            </a:pPr>
            <a:r>
              <a:rPr lang="en-US" dirty="0">
                <a:solidFill>
                  <a:schemeClr val="tx1"/>
                </a:solidFill>
              </a:rPr>
              <a:t>finance, </a:t>
            </a:r>
          </a:p>
          <a:p>
            <a:pPr marL="0" indent="0" algn="just">
              <a:buNone/>
            </a:pPr>
            <a:r>
              <a:rPr lang="en-US" dirty="0">
                <a:solidFill>
                  <a:schemeClr val="tx1"/>
                </a:solidFill>
              </a:rPr>
              <a:t>where they are used to solve complex problems</a:t>
            </a:r>
            <a:endParaRPr lang="en-IN" dirty="0">
              <a:solidFill>
                <a:schemeClr val="tx1"/>
              </a:solidFill>
            </a:endParaRPr>
          </a:p>
        </p:txBody>
      </p:sp>
    </p:spTree>
    <p:extLst>
      <p:ext uri="{BB962C8B-B14F-4D97-AF65-F5344CB8AC3E}">
        <p14:creationId xmlns:p14="http://schemas.microsoft.com/office/powerpoint/2010/main" val="31913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B3535D-6A81-7A00-A219-5840DF3D44EB}"/>
              </a:ext>
            </a:extLst>
          </p:cNvPr>
          <p:cNvSpPr>
            <a:spLocks noGrp="1"/>
          </p:cNvSpPr>
          <p:nvPr>
            <p:ph type="sldNum" sz="quarter" idx="14"/>
          </p:nvPr>
        </p:nvSpPr>
        <p:spPr/>
        <p:txBody>
          <a:bodyPr/>
          <a:lstStyle/>
          <a:p>
            <a:fld id="{45A3C14A-F937-4231-B6F1-40B429FAFB2F}" type="slidenum">
              <a:rPr lang="en-NZ" smtClean="0"/>
              <a:pPr/>
              <a:t>39</a:t>
            </a:fld>
            <a:endParaRPr lang="en-NZ" dirty="0"/>
          </a:p>
        </p:txBody>
      </p:sp>
      <p:sp>
        <p:nvSpPr>
          <p:cNvPr id="3" name="Title 2">
            <a:extLst>
              <a:ext uri="{FF2B5EF4-FFF2-40B4-BE49-F238E27FC236}">
                <a16:creationId xmlns:a16="http://schemas.microsoft.com/office/drawing/2014/main" id="{5A222574-CF99-0551-088C-46586976C71D}"/>
              </a:ext>
            </a:extLst>
          </p:cNvPr>
          <p:cNvSpPr>
            <a:spLocks noGrp="1"/>
          </p:cNvSpPr>
          <p:nvPr>
            <p:ph type="title"/>
          </p:nvPr>
        </p:nvSpPr>
        <p:spPr>
          <a:xfrm>
            <a:off x="834480" y="474943"/>
            <a:ext cx="13521599" cy="1005842"/>
          </a:xfrm>
        </p:spPr>
        <p:txBody>
          <a:bodyPr/>
          <a:lstStyle/>
          <a:p>
            <a:r>
              <a:rPr lang="en-US" b="1" dirty="0"/>
              <a:t>Knowledge-Based Agents are Composed of Two Main Parts</a:t>
            </a:r>
            <a:br>
              <a:rPr lang="en-US" b="1" dirty="0"/>
            </a:br>
            <a:endParaRPr lang="en-IN" dirty="0"/>
          </a:p>
        </p:txBody>
      </p:sp>
      <p:sp>
        <p:nvSpPr>
          <p:cNvPr id="4" name="Text Placeholder 3">
            <a:extLst>
              <a:ext uri="{FF2B5EF4-FFF2-40B4-BE49-F238E27FC236}">
                <a16:creationId xmlns:a16="http://schemas.microsoft.com/office/drawing/2014/main" id="{EFC5FE21-C200-E58E-7059-2B256614A4D7}"/>
              </a:ext>
            </a:extLst>
          </p:cNvPr>
          <p:cNvSpPr>
            <a:spLocks noGrp="1"/>
          </p:cNvSpPr>
          <p:nvPr>
            <p:ph type="body" sz="quarter" idx="17"/>
          </p:nvPr>
        </p:nvSpPr>
        <p:spPr>
          <a:xfrm>
            <a:off x="690564" y="1600200"/>
            <a:ext cx="12961441" cy="5184576"/>
          </a:xfrm>
        </p:spPr>
        <p:txBody>
          <a:bodyPr/>
          <a:lstStyle/>
          <a:p>
            <a:pPr marL="0" indent="0" algn="just">
              <a:buNone/>
            </a:pPr>
            <a:r>
              <a:rPr lang="en-US" sz="2400" b="1" dirty="0">
                <a:solidFill>
                  <a:schemeClr val="tx1"/>
                </a:solidFill>
              </a:rPr>
              <a:t>Knowledge-Base</a:t>
            </a:r>
          </a:p>
          <a:p>
            <a:pPr marL="342900" indent="-342900" algn="just">
              <a:buFont typeface="Arial" panose="020B0604020202020204" pitchFamily="34" charset="0"/>
              <a:buChar char="•"/>
            </a:pPr>
            <a:r>
              <a:rPr lang="en-US" sz="2400" dirty="0">
                <a:solidFill>
                  <a:schemeClr val="tx1"/>
                </a:solidFill>
              </a:rPr>
              <a:t>is a collection of knowledge that the agent uses to make decisions. </a:t>
            </a:r>
          </a:p>
          <a:p>
            <a:pPr marL="342900" indent="-342900" algn="just">
              <a:buFont typeface="Arial" panose="020B0604020202020204" pitchFamily="34" charset="0"/>
              <a:buChar char="•"/>
            </a:pPr>
            <a:r>
              <a:rPr lang="en-US" sz="2400" dirty="0">
                <a:solidFill>
                  <a:schemeClr val="tx1"/>
                </a:solidFill>
              </a:rPr>
              <a:t>The knowledge can be explicit, such as rules or facts, or implicit, such as relationships or patterns. </a:t>
            </a:r>
          </a:p>
          <a:p>
            <a:pPr marL="342900" indent="-342900" algn="just">
              <a:buFont typeface="Arial" panose="020B0604020202020204" pitchFamily="34" charset="0"/>
              <a:buChar char="•"/>
            </a:pPr>
            <a:r>
              <a:rPr lang="en-US" sz="2400" dirty="0">
                <a:solidFill>
                  <a:schemeClr val="tx1"/>
                </a:solidFill>
              </a:rPr>
              <a:t>The knowledge base is stored in a database or a knowledge representation system.</a:t>
            </a:r>
          </a:p>
          <a:p>
            <a:pPr marL="0" indent="0" algn="just">
              <a:buNone/>
            </a:pPr>
            <a:r>
              <a:rPr lang="en-US" sz="2400" b="1" dirty="0">
                <a:solidFill>
                  <a:schemeClr val="tx1"/>
                </a:solidFill>
              </a:rPr>
              <a:t>Inference System</a:t>
            </a:r>
          </a:p>
          <a:p>
            <a:pPr marL="342900" indent="-342900" algn="just">
              <a:buFont typeface="Arial" panose="020B0604020202020204" pitchFamily="34" charset="0"/>
              <a:buChar char="•"/>
            </a:pPr>
            <a:r>
              <a:rPr lang="en-US" sz="2400" dirty="0">
                <a:solidFill>
                  <a:schemeClr val="tx1"/>
                </a:solidFill>
              </a:rPr>
              <a:t>The inference system of a knowledge-based agent is responsible for using the knowledge in the knowledge base to make decisions. </a:t>
            </a:r>
          </a:p>
          <a:p>
            <a:pPr marL="342900" indent="-342900" algn="just">
              <a:buFont typeface="Arial" panose="020B0604020202020204" pitchFamily="34" charset="0"/>
              <a:buChar char="•"/>
            </a:pPr>
            <a:r>
              <a:rPr lang="en-US" sz="2400" dirty="0">
                <a:solidFill>
                  <a:schemeClr val="tx1"/>
                </a:solidFill>
              </a:rPr>
              <a:t>The inference system uses reasoning methods, such as deduction, induction, and abduction, to infer new knowledge from existing knowledge.</a:t>
            </a:r>
          </a:p>
          <a:p>
            <a:pPr marL="0" indent="0">
              <a:buNone/>
            </a:pPr>
            <a:endParaRPr lang="en-IN" dirty="0"/>
          </a:p>
        </p:txBody>
      </p:sp>
    </p:spTree>
    <p:extLst>
      <p:ext uri="{BB962C8B-B14F-4D97-AF65-F5344CB8AC3E}">
        <p14:creationId xmlns:p14="http://schemas.microsoft.com/office/powerpoint/2010/main" val="773856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9A9B0-51EF-9235-0195-1B1E4F12D0A5}"/>
              </a:ext>
            </a:extLst>
          </p:cNvPr>
          <p:cNvSpPr>
            <a:spLocks noGrp="1"/>
          </p:cNvSpPr>
          <p:nvPr>
            <p:ph type="sldNum" sz="quarter" idx="14"/>
          </p:nvPr>
        </p:nvSpPr>
        <p:spPr/>
        <p:txBody>
          <a:bodyPr/>
          <a:lstStyle/>
          <a:p>
            <a:fld id="{45A3C14A-F937-4231-B6F1-40B429FAFB2F}" type="slidenum">
              <a:rPr lang="en-NZ" smtClean="0"/>
              <a:pPr/>
              <a:t>4</a:t>
            </a:fld>
            <a:endParaRPr lang="en-NZ" dirty="0"/>
          </a:p>
        </p:txBody>
      </p:sp>
      <p:sp>
        <p:nvSpPr>
          <p:cNvPr id="3" name="Title 2">
            <a:extLst>
              <a:ext uri="{FF2B5EF4-FFF2-40B4-BE49-F238E27FC236}">
                <a16:creationId xmlns:a16="http://schemas.microsoft.com/office/drawing/2014/main" id="{BF43C37C-17A7-8043-41AB-297D7F27AA4B}"/>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6827C713-AC9A-6019-2926-128A8492FB92}"/>
              </a:ext>
            </a:extLst>
          </p:cNvPr>
          <p:cNvSpPr>
            <a:spLocks noGrp="1"/>
          </p:cNvSpPr>
          <p:nvPr>
            <p:ph type="body" sz="quarter" idx="17"/>
          </p:nvPr>
        </p:nvSpPr>
        <p:spPr>
          <a:xfrm>
            <a:off x="679134" y="228600"/>
            <a:ext cx="12961441" cy="5184576"/>
          </a:xfrm>
        </p:spPr>
        <p:txBody>
          <a:bodyPr/>
          <a:lstStyle/>
          <a:p>
            <a:pPr marL="457200" indent="-457200" algn="just">
              <a:buFont typeface="Arial" panose="020B0604020202020204" pitchFamily="34" charset="0"/>
              <a:buChar char="•"/>
            </a:pPr>
            <a:r>
              <a:rPr lang="en-US" dirty="0">
                <a:solidFill>
                  <a:schemeClr val="tx1"/>
                </a:solidFill>
              </a:rPr>
              <a:t>In previous topics, we have studied the search strategies that are only associated with a single agent that aims to find the solution, often expressed as a sequence of actions.</a:t>
            </a:r>
          </a:p>
          <a:p>
            <a:pPr marL="457200" indent="-457200" algn="just">
              <a:buFont typeface="Arial" panose="020B0604020202020204" pitchFamily="34" charset="0"/>
              <a:buChar char="•"/>
            </a:pPr>
            <a:r>
              <a:rPr lang="en-US" dirty="0">
                <a:solidFill>
                  <a:schemeClr val="tx1"/>
                </a:solidFill>
              </a:rPr>
              <a:t>But, there might be some situations where </a:t>
            </a:r>
            <a:r>
              <a:rPr lang="en-US" dirty="0">
                <a:solidFill>
                  <a:srgbClr val="C00000"/>
                </a:solidFill>
              </a:rPr>
              <a:t>more than one agent </a:t>
            </a:r>
            <a:r>
              <a:rPr lang="en-US" dirty="0">
                <a:solidFill>
                  <a:schemeClr val="tx1"/>
                </a:solidFill>
              </a:rPr>
              <a:t>is searching for the solution in the same search space, and this situation usually occurs in game playing.</a:t>
            </a:r>
          </a:p>
          <a:p>
            <a:pPr marL="457200" indent="-457200" algn="just">
              <a:buFont typeface="Arial" panose="020B0604020202020204" pitchFamily="34" charset="0"/>
              <a:buChar char="•"/>
            </a:pPr>
            <a:r>
              <a:rPr lang="en-US" dirty="0">
                <a:solidFill>
                  <a:schemeClr val="tx1"/>
                </a:solidFill>
              </a:rPr>
              <a:t>The environment with more than one agent is termed a </a:t>
            </a:r>
            <a:r>
              <a:rPr lang="en-US" dirty="0">
                <a:solidFill>
                  <a:srgbClr val="C00000"/>
                </a:solidFill>
              </a:rPr>
              <a:t>multi-agent environment,</a:t>
            </a:r>
            <a:r>
              <a:rPr lang="en-US" dirty="0">
                <a:solidFill>
                  <a:schemeClr val="tx1"/>
                </a:solidFill>
              </a:rPr>
              <a:t> in which each agent is an opponent of another agent and playing against each other. Each agent needs to consider the actions of other agents and the effect of those actions on their performance.</a:t>
            </a:r>
          </a:p>
          <a:p>
            <a:pPr marL="457200" indent="-457200" algn="just">
              <a:buFont typeface="Arial" panose="020B0604020202020204" pitchFamily="34" charset="0"/>
              <a:buChar char="•"/>
            </a:pPr>
            <a:r>
              <a:rPr lang="en-US" dirty="0">
                <a:solidFill>
                  <a:schemeClr val="tx1"/>
                </a:solidFill>
              </a:rPr>
              <a:t>So, Searches in which two or more players with conflicting goals are trying to explore the same search space for the solution, are </a:t>
            </a:r>
            <a:r>
              <a:rPr lang="en-US" dirty="0">
                <a:solidFill>
                  <a:srgbClr val="C00000"/>
                </a:solidFill>
              </a:rPr>
              <a:t>called Adversarial searches</a:t>
            </a:r>
            <a:r>
              <a:rPr lang="en-US" dirty="0">
                <a:solidFill>
                  <a:schemeClr val="tx1"/>
                </a:solidFill>
              </a:rPr>
              <a:t>, often known as </a:t>
            </a:r>
            <a:r>
              <a:rPr lang="en-US" dirty="0">
                <a:solidFill>
                  <a:srgbClr val="C00000"/>
                </a:solidFill>
              </a:rPr>
              <a:t>Games.</a:t>
            </a:r>
          </a:p>
          <a:p>
            <a:pPr marL="457200" indent="-457200" algn="just">
              <a:buFont typeface="Arial" panose="020B0604020202020204" pitchFamily="34" charset="0"/>
              <a:buChar char="•"/>
            </a:pPr>
            <a:r>
              <a:rPr lang="en-US" dirty="0">
                <a:solidFill>
                  <a:schemeClr val="tx1"/>
                </a:solidFill>
              </a:rPr>
              <a:t>Games are modeled as a Search problem and heuristic evaluation function, and these are the two main factors that help to model and solve games in AI.</a:t>
            </a:r>
            <a:endParaRPr lang="en-IN" dirty="0">
              <a:solidFill>
                <a:schemeClr val="tx1"/>
              </a:solidFill>
            </a:endParaRPr>
          </a:p>
        </p:txBody>
      </p:sp>
    </p:spTree>
    <p:extLst>
      <p:ext uri="{BB962C8B-B14F-4D97-AF65-F5344CB8AC3E}">
        <p14:creationId xmlns:p14="http://schemas.microsoft.com/office/powerpoint/2010/main" val="105924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EAFDF0-FCCE-2DBD-7683-FB32AF23AE76}"/>
              </a:ext>
            </a:extLst>
          </p:cNvPr>
          <p:cNvSpPr>
            <a:spLocks noGrp="1"/>
          </p:cNvSpPr>
          <p:nvPr>
            <p:ph type="sldNum" sz="quarter" idx="14"/>
          </p:nvPr>
        </p:nvSpPr>
        <p:spPr/>
        <p:txBody>
          <a:bodyPr/>
          <a:lstStyle/>
          <a:p>
            <a:fld id="{45A3C14A-F937-4231-B6F1-40B429FAFB2F}" type="slidenum">
              <a:rPr lang="en-NZ" smtClean="0"/>
              <a:pPr/>
              <a:t>40</a:t>
            </a:fld>
            <a:endParaRPr lang="en-NZ" dirty="0"/>
          </a:p>
        </p:txBody>
      </p:sp>
      <p:sp>
        <p:nvSpPr>
          <p:cNvPr id="3" name="Title 2">
            <a:extLst>
              <a:ext uri="{FF2B5EF4-FFF2-40B4-BE49-F238E27FC236}">
                <a16:creationId xmlns:a16="http://schemas.microsoft.com/office/drawing/2014/main" id="{BC7D3017-A5CA-775B-6B56-BBA9001AEFE2}"/>
              </a:ext>
            </a:extLst>
          </p:cNvPr>
          <p:cNvSpPr>
            <a:spLocks noGrp="1"/>
          </p:cNvSpPr>
          <p:nvPr>
            <p:ph type="title"/>
          </p:nvPr>
        </p:nvSpPr>
        <p:spPr>
          <a:xfrm>
            <a:off x="834481" y="474943"/>
            <a:ext cx="12806094" cy="1005842"/>
          </a:xfrm>
        </p:spPr>
        <p:txBody>
          <a:bodyPr/>
          <a:lstStyle/>
          <a:p>
            <a:r>
              <a:rPr lang="en-US" b="1" dirty="0"/>
              <a:t>The Architecture of Knowledge-Based Agent</a:t>
            </a:r>
            <a:br>
              <a:rPr lang="en-US" b="1" dirty="0"/>
            </a:br>
            <a:endParaRPr lang="en-IN" dirty="0"/>
          </a:p>
        </p:txBody>
      </p:sp>
      <p:sp>
        <p:nvSpPr>
          <p:cNvPr id="4" name="Text Placeholder 3">
            <a:extLst>
              <a:ext uri="{FF2B5EF4-FFF2-40B4-BE49-F238E27FC236}">
                <a16:creationId xmlns:a16="http://schemas.microsoft.com/office/drawing/2014/main" id="{04DC81E0-DCB3-93BE-5FF1-2BD20DAC8297}"/>
              </a:ext>
            </a:extLst>
          </p:cNvPr>
          <p:cNvSpPr>
            <a:spLocks noGrp="1"/>
          </p:cNvSpPr>
          <p:nvPr>
            <p:ph type="body" sz="quarter" idx="17"/>
          </p:nvPr>
        </p:nvSpPr>
        <p:spPr>
          <a:xfrm>
            <a:off x="819238" y="1143000"/>
            <a:ext cx="12961441" cy="5184576"/>
          </a:xfrm>
        </p:spPr>
        <p:txBody>
          <a:bodyPr/>
          <a:lstStyle/>
          <a:p>
            <a:pPr marL="457200" indent="-457200" algn="just">
              <a:buFont typeface="Arial" panose="020B0604020202020204" pitchFamily="34" charset="0"/>
              <a:buChar char="•"/>
            </a:pPr>
            <a:r>
              <a:rPr lang="en-US" dirty="0">
                <a:solidFill>
                  <a:schemeClr val="tx1"/>
                </a:solidFill>
              </a:rPr>
              <a:t>The KBA receives input from the environment through perception, which the inference engine processes.</a:t>
            </a:r>
          </a:p>
          <a:p>
            <a:pPr marL="457200" indent="-457200" algn="just">
              <a:buFont typeface="Arial" panose="020B0604020202020204" pitchFamily="34" charset="0"/>
              <a:buChar char="•"/>
            </a:pPr>
            <a:r>
              <a:rPr lang="en-US" dirty="0">
                <a:solidFill>
                  <a:schemeClr val="tx1"/>
                </a:solidFill>
              </a:rPr>
              <a:t>The inference engine communicates with the knowledge base (KB) to determine the appropriate action based on the knowledge stored in the KB.</a:t>
            </a:r>
          </a:p>
          <a:p>
            <a:pPr marL="457200" indent="-457200" algn="just">
              <a:buFont typeface="Arial" panose="020B0604020202020204" pitchFamily="34" charset="0"/>
              <a:buChar char="•"/>
            </a:pPr>
            <a:r>
              <a:rPr lang="en-US" dirty="0">
                <a:solidFill>
                  <a:schemeClr val="tx1"/>
                </a:solidFill>
              </a:rPr>
              <a:t>The learning element of the KBA regularly updates the KB by incorporating new knowledge.</a:t>
            </a:r>
          </a:p>
          <a:p>
            <a:pPr marL="0" indent="0">
              <a:buNone/>
            </a:pPr>
            <a:endParaRPr lang="en-IN" dirty="0"/>
          </a:p>
        </p:txBody>
      </p:sp>
      <p:pic>
        <p:nvPicPr>
          <p:cNvPr id="6" name="Picture 5">
            <a:extLst>
              <a:ext uri="{FF2B5EF4-FFF2-40B4-BE49-F238E27FC236}">
                <a16:creationId xmlns:a16="http://schemas.microsoft.com/office/drawing/2014/main" id="{F81AA849-AFEC-62D5-599A-1738BE27A5FB}"/>
              </a:ext>
            </a:extLst>
          </p:cNvPr>
          <p:cNvPicPr>
            <a:picLocks noChangeAspect="1"/>
          </p:cNvPicPr>
          <p:nvPr/>
        </p:nvPicPr>
        <p:blipFill>
          <a:blip r:embed="rId2"/>
          <a:stretch>
            <a:fillRect/>
          </a:stretch>
        </p:blipFill>
        <p:spPr>
          <a:xfrm>
            <a:off x="1600200" y="4210049"/>
            <a:ext cx="11578969" cy="3976964"/>
          </a:xfrm>
          <a:prstGeom prst="rect">
            <a:avLst/>
          </a:prstGeom>
        </p:spPr>
      </p:pic>
    </p:spTree>
    <p:extLst>
      <p:ext uri="{BB962C8B-B14F-4D97-AF65-F5344CB8AC3E}">
        <p14:creationId xmlns:p14="http://schemas.microsoft.com/office/powerpoint/2010/main" val="2195934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B8128-165A-DF5B-6F9B-C100D31317A9}"/>
              </a:ext>
            </a:extLst>
          </p:cNvPr>
          <p:cNvSpPr>
            <a:spLocks noGrp="1"/>
          </p:cNvSpPr>
          <p:nvPr>
            <p:ph type="sldNum" sz="quarter" idx="14"/>
          </p:nvPr>
        </p:nvSpPr>
        <p:spPr/>
        <p:txBody>
          <a:bodyPr/>
          <a:lstStyle/>
          <a:p>
            <a:fld id="{45A3C14A-F937-4231-B6F1-40B429FAFB2F}" type="slidenum">
              <a:rPr lang="en-NZ" smtClean="0"/>
              <a:pPr/>
              <a:t>41</a:t>
            </a:fld>
            <a:endParaRPr lang="en-NZ" dirty="0"/>
          </a:p>
        </p:txBody>
      </p:sp>
      <p:sp>
        <p:nvSpPr>
          <p:cNvPr id="3" name="Title 2">
            <a:extLst>
              <a:ext uri="{FF2B5EF4-FFF2-40B4-BE49-F238E27FC236}">
                <a16:creationId xmlns:a16="http://schemas.microsoft.com/office/drawing/2014/main" id="{7443C65F-B1A0-F1E0-0F71-7EC90ED7C333}"/>
              </a:ext>
            </a:extLst>
          </p:cNvPr>
          <p:cNvSpPr>
            <a:spLocks noGrp="1"/>
          </p:cNvSpPr>
          <p:nvPr>
            <p:ph type="title"/>
          </p:nvPr>
        </p:nvSpPr>
        <p:spPr/>
        <p:txBody>
          <a:bodyPr/>
          <a:lstStyle/>
          <a:p>
            <a:endParaRPr lang="en-IN" dirty="0"/>
          </a:p>
        </p:txBody>
      </p:sp>
      <p:sp>
        <p:nvSpPr>
          <p:cNvPr id="4" name="Text Placeholder 3">
            <a:extLst>
              <a:ext uri="{FF2B5EF4-FFF2-40B4-BE49-F238E27FC236}">
                <a16:creationId xmlns:a16="http://schemas.microsoft.com/office/drawing/2014/main" id="{73C22577-845C-56C8-7C82-2BB17FABAA89}"/>
              </a:ext>
            </a:extLst>
          </p:cNvPr>
          <p:cNvSpPr>
            <a:spLocks noGrp="1"/>
          </p:cNvSpPr>
          <p:nvPr>
            <p:ph type="body" sz="quarter" idx="17"/>
          </p:nvPr>
        </p:nvSpPr>
        <p:spPr>
          <a:xfrm>
            <a:off x="304800" y="685800"/>
            <a:ext cx="12961441" cy="5184576"/>
          </a:xfrm>
        </p:spPr>
        <p:txBody>
          <a:bodyPr/>
          <a:lstStyle/>
          <a:p>
            <a:pPr marL="0" indent="0" algn="just">
              <a:buNone/>
            </a:pPr>
            <a:r>
              <a:rPr lang="en-US" sz="2400" dirty="0">
                <a:solidFill>
                  <a:schemeClr val="tx1"/>
                </a:solidFill>
              </a:rPr>
              <a:t>1) Knowledge Base:</a:t>
            </a:r>
          </a:p>
          <a:p>
            <a:pPr marL="457200" indent="-457200" algn="just">
              <a:buFont typeface="Arial" panose="020B0604020202020204" pitchFamily="34" charset="0"/>
              <a:buChar char="•"/>
            </a:pPr>
            <a:r>
              <a:rPr lang="en-US" sz="2400" dirty="0">
                <a:solidFill>
                  <a:schemeClr val="tx1"/>
                </a:solidFill>
              </a:rPr>
              <a:t>The central component of a knowledge-</a:t>
            </a:r>
            <a:r>
              <a:rPr lang="en-US" sz="2400" dirty="0" err="1">
                <a:solidFill>
                  <a:schemeClr val="tx1"/>
                </a:solidFill>
              </a:rPr>
              <a:t>baed</a:t>
            </a:r>
            <a:r>
              <a:rPr lang="en-US" sz="2400" dirty="0">
                <a:solidFill>
                  <a:schemeClr val="tx1"/>
                </a:solidFill>
              </a:rPr>
              <a:t> agent is its </a:t>
            </a:r>
            <a:r>
              <a:rPr lang="en-US" sz="2400" dirty="0">
                <a:solidFill>
                  <a:srgbClr val="C00000"/>
                </a:solidFill>
              </a:rPr>
              <a:t>knowledge base</a:t>
            </a:r>
            <a:r>
              <a:rPr lang="en-US" sz="2400" dirty="0">
                <a:solidFill>
                  <a:schemeClr val="tx1"/>
                </a:solidFill>
              </a:rPr>
              <a:t>, or KB.</a:t>
            </a:r>
          </a:p>
          <a:p>
            <a:pPr marL="457200" indent="-457200">
              <a:buFont typeface="Arial" panose="020B0604020202020204" pitchFamily="34" charset="0"/>
              <a:buChar char="•"/>
            </a:pPr>
            <a:r>
              <a:rPr lang="en-US" sz="2400" dirty="0">
                <a:solidFill>
                  <a:schemeClr val="tx1"/>
                </a:solidFill>
              </a:rPr>
              <a:t>A knowledge base is a set of </a:t>
            </a:r>
            <a:r>
              <a:rPr lang="en-US" sz="2400" dirty="0">
                <a:solidFill>
                  <a:srgbClr val="C00000"/>
                </a:solidFill>
              </a:rPr>
              <a:t>sentences</a:t>
            </a:r>
            <a:r>
              <a:rPr lang="en-US" sz="2400" dirty="0">
                <a:solidFill>
                  <a:schemeClr val="tx1"/>
                </a:solidFill>
              </a:rPr>
              <a:t>.</a:t>
            </a:r>
          </a:p>
          <a:p>
            <a:pPr marL="457200" indent="-457200" algn="just">
              <a:buFont typeface="Arial" panose="020B0604020202020204" pitchFamily="34" charset="0"/>
              <a:buChar char="•"/>
            </a:pPr>
            <a:r>
              <a:rPr lang="en-US" sz="2400" dirty="0">
                <a:solidFill>
                  <a:schemeClr val="tx1"/>
                </a:solidFill>
              </a:rPr>
              <a:t>Each sentence is expressed in a </a:t>
            </a:r>
            <a:r>
              <a:rPr lang="en-US" sz="2400" dirty="0">
                <a:solidFill>
                  <a:srgbClr val="C00000"/>
                </a:solidFill>
              </a:rPr>
              <a:t>knowledge representation language</a:t>
            </a:r>
            <a:r>
              <a:rPr lang="en-US" sz="2400" dirty="0">
                <a:solidFill>
                  <a:schemeClr val="tx1"/>
                </a:solidFill>
              </a:rPr>
              <a:t> and represents some assertion about the world.</a:t>
            </a:r>
          </a:p>
          <a:p>
            <a:pPr marL="457200" indent="-457200">
              <a:buFont typeface="Arial" panose="020B0604020202020204" pitchFamily="34" charset="0"/>
              <a:buChar char="•"/>
            </a:pPr>
            <a:r>
              <a:rPr lang="en-US" sz="2400" dirty="0">
                <a:solidFill>
                  <a:schemeClr val="tx1"/>
                </a:solidFill>
              </a:rPr>
              <a:t>There must be a way to add new sentences to the knowledge base and a way to query what is known. The standard names for these operations are TELL and ASK, respectively. KB operates as follows:</a:t>
            </a:r>
          </a:p>
        </p:txBody>
      </p:sp>
      <p:pic>
        <p:nvPicPr>
          <p:cNvPr id="7" name="Picture 6">
            <a:extLst>
              <a:ext uri="{FF2B5EF4-FFF2-40B4-BE49-F238E27FC236}">
                <a16:creationId xmlns:a16="http://schemas.microsoft.com/office/drawing/2014/main" id="{5BF2344C-0259-65AF-7462-2B5F547EBE8D}"/>
              </a:ext>
            </a:extLst>
          </p:cNvPr>
          <p:cNvPicPr>
            <a:picLocks noChangeAspect="1"/>
          </p:cNvPicPr>
          <p:nvPr/>
        </p:nvPicPr>
        <p:blipFill>
          <a:blip r:embed="rId2"/>
          <a:stretch>
            <a:fillRect/>
          </a:stretch>
        </p:blipFill>
        <p:spPr>
          <a:xfrm>
            <a:off x="4565447" y="4038600"/>
            <a:ext cx="7505700" cy="3933825"/>
          </a:xfrm>
          <a:prstGeom prst="rect">
            <a:avLst/>
          </a:prstGeom>
        </p:spPr>
      </p:pic>
    </p:spTree>
    <p:extLst>
      <p:ext uri="{BB962C8B-B14F-4D97-AF65-F5344CB8AC3E}">
        <p14:creationId xmlns:p14="http://schemas.microsoft.com/office/powerpoint/2010/main" val="36574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D9D43-9203-E027-3D95-91A989284BF4}"/>
              </a:ext>
            </a:extLst>
          </p:cNvPr>
          <p:cNvSpPr>
            <a:spLocks noGrp="1"/>
          </p:cNvSpPr>
          <p:nvPr>
            <p:ph type="sldNum" sz="quarter" idx="14"/>
          </p:nvPr>
        </p:nvSpPr>
        <p:spPr/>
        <p:txBody>
          <a:bodyPr/>
          <a:lstStyle/>
          <a:p>
            <a:fld id="{45A3C14A-F937-4231-B6F1-40B429FAFB2F}" type="slidenum">
              <a:rPr lang="en-NZ" smtClean="0"/>
              <a:pPr/>
              <a:t>42</a:t>
            </a:fld>
            <a:endParaRPr lang="en-NZ" dirty="0"/>
          </a:p>
        </p:txBody>
      </p:sp>
      <p:sp>
        <p:nvSpPr>
          <p:cNvPr id="3" name="Title 2">
            <a:extLst>
              <a:ext uri="{FF2B5EF4-FFF2-40B4-BE49-F238E27FC236}">
                <a16:creationId xmlns:a16="http://schemas.microsoft.com/office/drawing/2014/main" id="{E8B7B0B0-8B96-47F9-4346-383C2C790C73}"/>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C909808B-67AE-2F61-3715-66F2B7AFD2B2}"/>
              </a:ext>
            </a:extLst>
          </p:cNvPr>
          <p:cNvSpPr>
            <a:spLocks noGrp="1"/>
          </p:cNvSpPr>
          <p:nvPr>
            <p:ph type="body" sz="quarter" idx="17"/>
          </p:nvPr>
        </p:nvSpPr>
        <p:spPr/>
        <p:txBody>
          <a:bodyPr/>
          <a:lstStyle/>
          <a:p>
            <a:pPr marL="0" indent="0" algn="just">
              <a:buNone/>
            </a:pPr>
            <a:r>
              <a:rPr lang="en-US" b="1" dirty="0">
                <a:solidFill>
                  <a:schemeClr val="tx1"/>
                </a:solidFill>
              </a:rPr>
              <a:t>2) Inference System</a:t>
            </a:r>
          </a:p>
          <a:p>
            <a:pPr algn="just">
              <a:buFont typeface="Arial" panose="020B0604020202020204" pitchFamily="34" charset="0"/>
              <a:buChar char="•"/>
            </a:pPr>
            <a:r>
              <a:rPr lang="en-US" dirty="0">
                <a:solidFill>
                  <a:schemeClr val="tx1"/>
                </a:solidFill>
              </a:rPr>
              <a:t>The inference system of a knowledge-based agent </a:t>
            </a:r>
            <a:r>
              <a:rPr lang="en-US" dirty="0">
                <a:solidFill>
                  <a:srgbClr val="FF0000"/>
                </a:solidFill>
              </a:rPr>
              <a:t>is responsible for using the knowledge in the knowledge base to make decisions</a:t>
            </a:r>
            <a:r>
              <a:rPr lang="en-US" dirty="0">
                <a:solidFill>
                  <a:schemeClr val="tx1"/>
                </a:solidFill>
              </a:rPr>
              <a:t>. </a:t>
            </a:r>
          </a:p>
          <a:p>
            <a:pPr algn="just">
              <a:buFont typeface="Arial" panose="020B0604020202020204" pitchFamily="34" charset="0"/>
              <a:buChar char="•"/>
            </a:pPr>
            <a:r>
              <a:rPr lang="en-US" dirty="0">
                <a:solidFill>
                  <a:schemeClr val="tx1"/>
                </a:solidFill>
              </a:rPr>
              <a:t>The inference system </a:t>
            </a:r>
            <a:r>
              <a:rPr lang="en-US" dirty="0">
                <a:solidFill>
                  <a:srgbClr val="FF0000"/>
                </a:solidFill>
              </a:rPr>
              <a:t>uses reasoning methods, such as deduction, induction, and abduction, to infer new knowledge from existing knowledge</a:t>
            </a:r>
            <a:r>
              <a:rPr lang="en-US" dirty="0">
                <a:solidFill>
                  <a:schemeClr val="tx1"/>
                </a:solidFill>
              </a:rPr>
              <a:t>.</a:t>
            </a:r>
          </a:p>
          <a:p>
            <a:pPr algn="just">
              <a:buFont typeface="Arial" panose="020B0604020202020204" pitchFamily="34" charset="0"/>
              <a:buChar char="•"/>
            </a:pPr>
            <a:r>
              <a:rPr lang="en-US" dirty="0">
                <a:solidFill>
                  <a:schemeClr val="tx1"/>
                </a:solidFill>
              </a:rPr>
              <a:t>Generating new facts by the inference system allows the agent to update its knowledge base. </a:t>
            </a:r>
          </a:p>
          <a:p>
            <a:pPr algn="just">
              <a:buFont typeface="Arial" panose="020B0604020202020204" pitchFamily="34" charset="0"/>
              <a:buChar char="•"/>
            </a:pPr>
            <a:r>
              <a:rPr lang="en-US" dirty="0">
                <a:solidFill>
                  <a:schemeClr val="tx1"/>
                </a:solidFill>
              </a:rPr>
              <a:t>The inference system operates primarily through two rules, which are referred to as forward chaining and backward chaining.</a:t>
            </a:r>
          </a:p>
          <a:p>
            <a:pPr marL="0" indent="0">
              <a:buNone/>
            </a:pPr>
            <a:endParaRPr lang="en-IN" dirty="0"/>
          </a:p>
        </p:txBody>
      </p:sp>
    </p:spTree>
    <p:extLst>
      <p:ext uri="{BB962C8B-B14F-4D97-AF65-F5344CB8AC3E}">
        <p14:creationId xmlns:p14="http://schemas.microsoft.com/office/powerpoint/2010/main" val="317141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E8257-E0F8-EEAA-DAAC-5437F2C3CBD3}"/>
              </a:ext>
            </a:extLst>
          </p:cNvPr>
          <p:cNvSpPr>
            <a:spLocks noGrp="1"/>
          </p:cNvSpPr>
          <p:nvPr>
            <p:ph type="sldNum" sz="quarter" idx="14"/>
          </p:nvPr>
        </p:nvSpPr>
        <p:spPr/>
        <p:txBody>
          <a:bodyPr/>
          <a:lstStyle/>
          <a:p>
            <a:fld id="{45A3C14A-F937-4231-B6F1-40B429FAFB2F}" type="slidenum">
              <a:rPr lang="en-NZ" smtClean="0"/>
              <a:pPr/>
              <a:t>43</a:t>
            </a:fld>
            <a:endParaRPr lang="en-NZ" dirty="0"/>
          </a:p>
        </p:txBody>
      </p:sp>
      <p:sp>
        <p:nvSpPr>
          <p:cNvPr id="3" name="Title 2">
            <a:extLst>
              <a:ext uri="{FF2B5EF4-FFF2-40B4-BE49-F238E27FC236}">
                <a16:creationId xmlns:a16="http://schemas.microsoft.com/office/drawing/2014/main" id="{EA3364C4-886B-F760-343E-A8E92813EAA7}"/>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C514CCB0-2CB5-CC13-EAEF-826A8C9737F8}"/>
              </a:ext>
            </a:extLst>
          </p:cNvPr>
          <p:cNvSpPr>
            <a:spLocks noGrp="1"/>
          </p:cNvSpPr>
          <p:nvPr>
            <p:ph type="body" sz="quarter" idx="17"/>
          </p:nvPr>
        </p:nvSpPr>
        <p:spPr/>
        <p:txBody>
          <a:bodyPr/>
          <a:lstStyle/>
          <a:p>
            <a:pPr marL="0" indent="0">
              <a:buNone/>
            </a:pPr>
            <a:r>
              <a:rPr lang="en-IN" b="1" dirty="0"/>
              <a:t>Operations Performed by KBA</a:t>
            </a:r>
          </a:p>
          <a:p>
            <a:pPr algn="just">
              <a:buFont typeface="Arial" panose="020B0604020202020204" pitchFamily="34" charset="0"/>
              <a:buChar char="•"/>
            </a:pPr>
            <a:r>
              <a:rPr lang="en-US" dirty="0">
                <a:solidFill>
                  <a:schemeClr val="tx1"/>
                </a:solidFill>
              </a:rPr>
              <a:t>three main operations that a knowledge-based agent (KBA) performs to demonstrate intelligent behavior. </a:t>
            </a:r>
          </a:p>
          <a:p>
            <a:pPr algn="just">
              <a:buFont typeface="Arial" panose="020B0604020202020204" pitchFamily="34" charset="0"/>
              <a:buChar char="•"/>
            </a:pPr>
            <a:r>
              <a:rPr lang="en-US" dirty="0">
                <a:solidFill>
                  <a:schemeClr val="tx1"/>
                </a:solidFill>
              </a:rPr>
              <a:t>The first operation is called </a:t>
            </a:r>
            <a:r>
              <a:rPr lang="en-US" b="1" dirty="0">
                <a:solidFill>
                  <a:schemeClr val="tx1"/>
                </a:solidFill>
              </a:rPr>
              <a:t>TELL</a:t>
            </a:r>
            <a:r>
              <a:rPr lang="en-US" dirty="0">
                <a:solidFill>
                  <a:schemeClr val="tx1"/>
                </a:solidFill>
              </a:rPr>
              <a:t>, where the KBA informs the knowledge base about the information it has perceived from the environment.</a:t>
            </a:r>
          </a:p>
          <a:p>
            <a:pPr algn="just">
              <a:buFont typeface="Arial" panose="020B0604020202020204" pitchFamily="34" charset="0"/>
              <a:buChar char="•"/>
            </a:pPr>
            <a:r>
              <a:rPr lang="en-US" dirty="0">
                <a:solidFill>
                  <a:schemeClr val="tx1"/>
                </a:solidFill>
              </a:rPr>
              <a:t>The second operation is called </a:t>
            </a:r>
            <a:r>
              <a:rPr lang="en-US" b="1" dirty="0">
                <a:solidFill>
                  <a:schemeClr val="tx1"/>
                </a:solidFill>
              </a:rPr>
              <a:t>ASK</a:t>
            </a:r>
            <a:r>
              <a:rPr lang="en-US" dirty="0">
                <a:solidFill>
                  <a:schemeClr val="tx1"/>
                </a:solidFill>
              </a:rPr>
              <a:t>, where the KBA requests the knowledge base to suggest appropriate action.</a:t>
            </a:r>
          </a:p>
          <a:p>
            <a:pPr algn="just">
              <a:buFont typeface="Arial" panose="020B0604020202020204" pitchFamily="34" charset="0"/>
              <a:buChar char="•"/>
            </a:pPr>
            <a:r>
              <a:rPr lang="en-US" dirty="0">
                <a:solidFill>
                  <a:schemeClr val="tx1"/>
                </a:solidFill>
              </a:rPr>
              <a:t>The third operation is </a:t>
            </a:r>
            <a:r>
              <a:rPr lang="en-US" b="1" dirty="0">
                <a:solidFill>
                  <a:schemeClr val="tx1"/>
                </a:solidFill>
              </a:rPr>
              <a:t>PERFORM</a:t>
            </a:r>
            <a:r>
              <a:rPr lang="en-US" dirty="0">
                <a:solidFill>
                  <a:schemeClr val="tx1"/>
                </a:solidFill>
              </a:rPr>
              <a:t>, where the KBA executes the selected action.</a:t>
            </a:r>
          </a:p>
          <a:p>
            <a:pPr marL="0" indent="0">
              <a:buNone/>
            </a:pPr>
            <a:endParaRPr lang="en-IN" dirty="0"/>
          </a:p>
        </p:txBody>
      </p:sp>
    </p:spTree>
    <p:extLst>
      <p:ext uri="{BB962C8B-B14F-4D97-AF65-F5344CB8AC3E}">
        <p14:creationId xmlns:p14="http://schemas.microsoft.com/office/powerpoint/2010/main" val="3912583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26686-9528-FE09-8E11-D3B17BF867D4}"/>
              </a:ext>
            </a:extLst>
          </p:cNvPr>
          <p:cNvSpPr>
            <a:spLocks noGrp="1"/>
          </p:cNvSpPr>
          <p:nvPr>
            <p:ph type="sldNum" sz="quarter" idx="14"/>
          </p:nvPr>
        </p:nvSpPr>
        <p:spPr/>
        <p:txBody>
          <a:bodyPr/>
          <a:lstStyle/>
          <a:p>
            <a:fld id="{45A3C14A-F937-4231-B6F1-40B429FAFB2F}" type="slidenum">
              <a:rPr lang="en-NZ" smtClean="0"/>
              <a:pPr/>
              <a:t>44</a:t>
            </a:fld>
            <a:endParaRPr lang="en-NZ" dirty="0"/>
          </a:p>
        </p:txBody>
      </p:sp>
      <p:sp>
        <p:nvSpPr>
          <p:cNvPr id="3" name="Title 2">
            <a:extLst>
              <a:ext uri="{FF2B5EF4-FFF2-40B4-BE49-F238E27FC236}">
                <a16:creationId xmlns:a16="http://schemas.microsoft.com/office/drawing/2014/main" id="{27BB53A1-EE86-8EAA-F9CC-2B34B53E14DB}"/>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C633FFF2-8270-3632-7AAF-AA60122F0C38}"/>
              </a:ext>
            </a:extLst>
          </p:cNvPr>
          <p:cNvSpPr>
            <a:spLocks noGrp="1"/>
          </p:cNvSpPr>
          <p:nvPr>
            <p:ph type="body" sz="quarter" idx="17"/>
          </p:nvPr>
        </p:nvSpPr>
        <p:spPr>
          <a:xfrm>
            <a:off x="834478" y="326540"/>
            <a:ext cx="12961441" cy="4858035"/>
          </a:xfrm>
        </p:spPr>
        <p:txBody>
          <a:bodyPr/>
          <a:lstStyle/>
          <a:p>
            <a:pPr marL="342900" indent="-342900">
              <a:buFont typeface="Arial" panose="020B0604020202020204" pitchFamily="34" charset="0"/>
              <a:buChar char="•"/>
            </a:pPr>
            <a:r>
              <a:rPr lang="en-US" sz="2000" dirty="0">
                <a:solidFill>
                  <a:schemeClr val="tx1"/>
                </a:solidFill>
              </a:rPr>
              <a:t>MAKE-PERCEPT-SENTENCE constructs a sentence asserting that the agent perceived the given percept at the given time. </a:t>
            </a:r>
          </a:p>
          <a:p>
            <a:pPr marL="342900" indent="-342900">
              <a:buFont typeface="Arial" panose="020B0604020202020204" pitchFamily="34" charset="0"/>
              <a:buChar char="•"/>
            </a:pPr>
            <a:r>
              <a:rPr lang="en-US" sz="2000" dirty="0">
                <a:solidFill>
                  <a:schemeClr val="tx1"/>
                </a:solidFill>
              </a:rPr>
              <a:t>MAKE-ACTION-QUERY constructs a sentence that asks what action should be taken now. Finally,</a:t>
            </a:r>
          </a:p>
          <a:p>
            <a:pPr marL="342900" indent="-342900">
              <a:buFont typeface="Arial" panose="020B0604020202020204" pitchFamily="34" charset="0"/>
              <a:buChar char="•"/>
            </a:pPr>
            <a:r>
              <a:rPr lang="en-US" sz="2000" dirty="0">
                <a:solidFill>
                  <a:schemeClr val="tx1"/>
                </a:solidFill>
              </a:rPr>
              <a:t>MAKE-ACTION-SENTENCE constructs a sentence asserting that the chosen action was executed.</a:t>
            </a:r>
          </a:p>
          <a:p>
            <a:pPr marL="342900" indent="-342900">
              <a:buFont typeface="Arial" panose="020B0604020202020204" pitchFamily="34" charset="0"/>
              <a:buChar char="•"/>
            </a:pPr>
            <a:r>
              <a:rPr lang="en-US" sz="2000" dirty="0">
                <a:solidFill>
                  <a:schemeClr val="tx1"/>
                </a:solidFill>
              </a:rPr>
              <a:t>The details of the inference mechanisms are hidden inside TELL and ASK.</a:t>
            </a:r>
            <a:endParaRPr lang="en-IN" sz="2000" dirty="0">
              <a:solidFill>
                <a:schemeClr val="tx1"/>
              </a:solidFill>
            </a:endParaRPr>
          </a:p>
        </p:txBody>
      </p:sp>
      <p:pic>
        <p:nvPicPr>
          <p:cNvPr id="6" name="Picture 5">
            <a:extLst>
              <a:ext uri="{FF2B5EF4-FFF2-40B4-BE49-F238E27FC236}">
                <a16:creationId xmlns:a16="http://schemas.microsoft.com/office/drawing/2014/main" id="{1558E282-96EC-1270-E80B-36DD6C5A69E1}"/>
              </a:ext>
            </a:extLst>
          </p:cNvPr>
          <p:cNvPicPr>
            <a:picLocks noChangeAspect="1"/>
          </p:cNvPicPr>
          <p:nvPr/>
        </p:nvPicPr>
        <p:blipFill>
          <a:blip r:embed="rId2"/>
          <a:stretch>
            <a:fillRect/>
          </a:stretch>
        </p:blipFill>
        <p:spPr>
          <a:xfrm>
            <a:off x="1676202" y="2676241"/>
            <a:ext cx="11277991" cy="4858035"/>
          </a:xfrm>
          <a:prstGeom prst="rect">
            <a:avLst/>
          </a:prstGeom>
        </p:spPr>
      </p:pic>
    </p:spTree>
    <p:extLst>
      <p:ext uri="{BB962C8B-B14F-4D97-AF65-F5344CB8AC3E}">
        <p14:creationId xmlns:p14="http://schemas.microsoft.com/office/powerpoint/2010/main" val="2026870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4B8D2D-6E4F-8D0E-4ED7-F1E97D8B8023}"/>
              </a:ext>
            </a:extLst>
          </p:cNvPr>
          <p:cNvSpPr>
            <a:spLocks noGrp="1"/>
          </p:cNvSpPr>
          <p:nvPr>
            <p:ph type="sldNum" sz="quarter" idx="14"/>
          </p:nvPr>
        </p:nvSpPr>
        <p:spPr/>
        <p:txBody>
          <a:bodyPr/>
          <a:lstStyle/>
          <a:p>
            <a:fld id="{45A3C14A-F937-4231-B6F1-40B429FAFB2F}" type="slidenum">
              <a:rPr lang="en-NZ" smtClean="0"/>
              <a:pPr/>
              <a:t>45</a:t>
            </a:fld>
            <a:endParaRPr lang="en-NZ" dirty="0"/>
          </a:p>
        </p:txBody>
      </p:sp>
      <p:sp>
        <p:nvSpPr>
          <p:cNvPr id="3" name="Title 2">
            <a:extLst>
              <a:ext uri="{FF2B5EF4-FFF2-40B4-BE49-F238E27FC236}">
                <a16:creationId xmlns:a16="http://schemas.microsoft.com/office/drawing/2014/main" id="{31C18212-9768-A5E7-C9ED-656876A488A1}"/>
              </a:ext>
            </a:extLst>
          </p:cNvPr>
          <p:cNvSpPr>
            <a:spLocks noGrp="1"/>
          </p:cNvSpPr>
          <p:nvPr>
            <p:ph type="title"/>
          </p:nvPr>
        </p:nvSpPr>
        <p:spPr>
          <a:xfrm>
            <a:off x="834480" y="474943"/>
            <a:ext cx="13338719" cy="1005842"/>
          </a:xfrm>
        </p:spPr>
        <p:txBody>
          <a:bodyPr/>
          <a:lstStyle/>
          <a:p>
            <a:r>
              <a:rPr lang="en-US" b="1" dirty="0"/>
              <a:t>Various Levels of Knowledge-Based Agent</a:t>
            </a:r>
          </a:p>
        </p:txBody>
      </p:sp>
      <p:sp>
        <p:nvSpPr>
          <p:cNvPr id="4" name="Text Placeholder 3">
            <a:extLst>
              <a:ext uri="{FF2B5EF4-FFF2-40B4-BE49-F238E27FC236}">
                <a16:creationId xmlns:a16="http://schemas.microsoft.com/office/drawing/2014/main" id="{4F4898BB-452D-3313-63E5-5500C36C530D}"/>
              </a:ext>
            </a:extLst>
          </p:cNvPr>
          <p:cNvSpPr>
            <a:spLocks noGrp="1"/>
          </p:cNvSpPr>
          <p:nvPr>
            <p:ph type="body" sz="quarter" idx="17"/>
          </p:nvPr>
        </p:nvSpPr>
        <p:spPr>
          <a:xfrm>
            <a:off x="834479" y="1600200"/>
            <a:ext cx="12961441" cy="5184576"/>
          </a:xfrm>
        </p:spPr>
        <p:txBody>
          <a:bodyPr/>
          <a:lstStyle/>
          <a:p>
            <a:pPr algn="just">
              <a:buFont typeface="Arial" panose="020B0604020202020204" pitchFamily="34" charset="0"/>
              <a:buChar char="•"/>
            </a:pPr>
            <a:r>
              <a:rPr lang="en-US" altLang="en-US" sz="2400" b="1" dirty="0">
                <a:solidFill>
                  <a:schemeClr val="tx1"/>
                </a:solidFill>
              </a:rPr>
              <a:t>Knowledge Level.</a:t>
            </a:r>
            <a:r>
              <a:rPr lang="en-US" altLang="en-US" sz="2400" dirty="0">
                <a:solidFill>
                  <a:schemeClr val="tx1"/>
                </a:solidFill>
              </a:rPr>
              <a:t> </a:t>
            </a:r>
          </a:p>
          <a:p>
            <a:pPr lvl="1" algn="just">
              <a:buFont typeface="Arial" panose="020B0604020202020204" pitchFamily="34" charset="0"/>
              <a:buChar char="•"/>
            </a:pPr>
            <a:r>
              <a:rPr lang="en-US" altLang="en-US" sz="2400" dirty="0">
                <a:solidFill>
                  <a:schemeClr val="tx1"/>
                </a:solidFill>
              </a:rPr>
              <a:t>The most abstract level: describe the agent by saying what it knows. </a:t>
            </a:r>
          </a:p>
          <a:p>
            <a:pPr lvl="1" algn="just">
              <a:buFont typeface="Arial" panose="020B0604020202020204" pitchFamily="34" charset="0"/>
              <a:buChar char="•"/>
            </a:pPr>
            <a:r>
              <a:rPr lang="en-US" altLang="en-US" sz="2400" dirty="0">
                <a:solidFill>
                  <a:schemeClr val="tx1"/>
                </a:solidFill>
              </a:rPr>
              <a:t>Example: For example, suppose an automated taxi agent needs to go from station A to station B, and he knows the way from A to B, so this comes at the knowledge level. </a:t>
            </a:r>
          </a:p>
          <a:p>
            <a:pPr algn="just">
              <a:buFont typeface="Arial" panose="020B0604020202020204" pitchFamily="34" charset="0"/>
              <a:buChar char="•"/>
            </a:pPr>
            <a:r>
              <a:rPr lang="en-US" altLang="en-US" sz="2400" b="1" dirty="0">
                <a:solidFill>
                  <a:schemeClr val="tx1"/>
                </a:solidFill>
              </a:rPr>
              <a:t>Logical Level.</a:t>
            </a:r>
            <a:r>
              <a:rPr lang="en-US" altLang="en-US" sz="2400" dirty="0">
                <a:solidFill>
                  <a:schemeClr val="tx1"/>
                </a:solidFill>
              </a:rPr>
              <a:t> </a:t>
            </a:r>
          </a:p>
          <a:p>
            <a:pPr lvl="1" algn="just">
              <a:buFont typeface="Arial" panose="020B0604020202020204" pitchFamily="34" charset="0"/>
              <a:buChar char="•"/>
            </a:pPr>
            <a:r>
              <a:rPr lang="en-US" altLang="en-US" sz="2400" dirty="0">
                <a:solidFill>
                  <a:schemeClr val="tx1"/>
                </a:solidFill>
              </a:rPr>
              <a:t>The level at which the knowledge is encoded into sentences. </a:t>
            </a:r>
          </a:p>
          <a:p>
            <a:pPr lvl="1" algn="just">
              <a:buFont typeface="Arial" panose="020B0604020202020204" pitchFamily="34" charset="0"/>
              <a:buChar char="•"/>
            </a:pPr>
            <a:r>
              <a:rPr lang="en-US" altLang="en-US" sz="2400" dirty="0">
                <a:solidFill>
                  <a:schemeClr val="tx1"/>
                </a:solidFill>
              </a:rPr>
              <a:t>Example: Links(A,B). </a:t>
            </a:r>
          </a:p>
          <a:p>
            <a:pPr algn="just">
              <a:buFont typeface="Arial" panose="020B0604020202020204" pitchFamily="34" charset="0"/>
              <a:buChar char="•"/>
            </a:pPr>
            <a:r>
              <a:rPr lang="en-US" altLang="en-US" sz="2400" b="1" dirty="0">
                <a:solidFill>
                  <a:schemeClr val="tx1"/>
                </a:solidFill>
              </a:rPr>
              <a:t>Implementation Level.</a:t>
            </a:r>
            <a:r>
              <a:rPr lang="en-US" altLang="en-US" sz="2400" dirty="0">
                <a:solidFill>
                  <a:schemeClr val="tx1"/>
                </a:solidFill>
              </a:rPr>
              <a:t> </a:t>
            </a:r>
          </a:p>
          <a:p>
            <a:pPr lvl="1" algn="just">
              <a:buFont typeface="Arial" panose="020B0604020202020204" pitchFamily="34" charset="0"/>
              <a:buChar char="•"/>
            </a:pPr>
            <a:r>
              <a:rPr lang="en-US" altLang="en-US" sz="2400" dirty="0">
                <a:solidFill>
                  <a:schemeClr val="tx1"/>
                </a:solidFill>
              </a:rPr>
              <a:t>The physical representation of the sentences at the logical level. </a:t>
            </a:r>
          </a:p>
          <a:p>
            <a:pPr lvl="1" algn="just">
              <a:buFont typeface="Arial" panose="020B0604020202020204" pitchFamily="34" charset="0"/>
              <a:buChar char="•"/>
            </a:pPr>
            <a:r>
              <a:rPr lang="en-US" altLang="en-US" sz="2400" dirty="0">
                <a:solidFill>
                  <a:schemeClr val="tx1"/>
                </a:solidFill>
              </a:rPr>
              <a:t>Example:  </a:t>
            </a:r>
            <a:r>
              <a:rPr lang="en-US" sz="2400" dirty="0">
                <a:solidFill>
                  <a:schemeClr val="tx1"/>
                </a:solidFill>
              </a:rPr>
              <a:t>At this level, an automated taxi agent implements his knowledge and logic so that he can reach the destination.</a:t>
            </a:r>
            <a:endParaRPr lang="en-IN" sz="2400" dirty="0">
              <a:solidFill>
                <a:schemeClr val="tx1"/>
              </a:solidFill>
            </a:endParaRPr>
          </a:p>
        </p:txBody>
      </p:sp>
    </p:spTree>
    <p:extLst>
      <p:ext uri="{BB962C8B-B14F-4D97-AF65-F5344CB8AC3E}">
        <p14:creationId xmlns:p14="http://schemas.microsoft.com/office/powerpoint/2010/main" val="790013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1B8027-6A82-21A4-E65E-0BA5A3A82728}"/>
              </a:ext>
            </a:extLst>
          </p:cNvPr>
          <p:cNvSpPr>
            <a:spLocks noGrp="1"/>
          </p:cNvSpPr>
          <p:nvPr>
            <p:ph type="sldNum" sz="quarter" idx="14"/>
          </p:nvPr>
        </p:nvSpPr>
        <p:spPr/>
        <p:txBody>
          <a:bodyPr/>
          <a:lstStyle/>
          <a:p>
            <a:fld id="{45A3C14A-F937-4231-B6F1-40B429FAFB2F}" type="slidenum">
              <a:rPr lang="en-NZ" smtClean="0"/>
              <a:pPr/>
              <a:t>46</a:t>
            </a:fld>
            <a:endParaRPr lang="en-NZ" dirty="0"/>
          </a:p>
        </p:txBody>
      </p:sp>
      <p:sp>
        <p:nvSpPr>
          <p:cNvPr id="3" name="Title 2">
            <a:extLst>
              <a:ext uri="{FF2B5EF4-FFF2-40B4-BE49-F238E27FC236}">
                <a16:creationId xmlns:a16="http://schemas.microsoft.com/office/drawing/2014/main" id="{FCF729FC-75AA-825E-D630-543AD5716797}"/>
              </a:ext>
            </a:extLst>
          </p:cNvPr>
          <p:cNvSpPr>
            <a:spLocks noGrp="1"/>
          </p:cNvSpPr>
          <p:nvPr>
            <p:ph type="title"/>
          </p:nvPr>
        </p:nvSpPr>
        <p:spPr>
          <a:xfrm>
            <a:off x="834480" y="474943"/>
            <a:ext cx="12961441" cy="1005842"/>
          </a:xfrm>
        </p:spPr>
        <p:txBody>
          <a:bodyPr/>
          <a:lstStyle/>
          <a:p>
            <a:r>
              <a:rPr lang="en-US" b="1" dirty="0"/>
              <a:t>Approaches to Designing a Knowledge-Based Agent</a:t>
            </a:r>
            <a:br>
              <a:rPr lang="en-US" b="1" dirty="0"/>
            </a:br>
            <a:endParaRPr lang="en-IN" dirty="0"/>
          </a:p>
        </p:txBody>
      </p:sp>
      <p:sp>
        <p:nvSpPr>
          <p:cNvPr id="4" name="Text Placeholder 3">
            <a:extLst>
              <a:ext uri="{FF2B5EF4-FFF2-40B4-BE49-F238E27FC236}">
                <a16:creationId xmlns:a16="http://schemas.microsoft.com/office/drawing/2014/main" id="{79FADFCC-67E8-6E9E-C5C5-7B05AE6D79C3}"/>
              </a:ext>
            </a:extLst>
          </p:cNvPr>
          <p:cNvSpPr>
            <a:spLocks noGrp="1"/>
          </p:cNvSpPr>
          <p:nvPr>
            <p:ph type="body" sz="quarter" idx="17"/>
          </p:nvPr>
        </p:nvSpPr>
        <p:spPr>
          <a:xfrm>
            <a:off x="679134" y="1600200"/>
            <a:ext cx="12961441" cy="5184576"/>
          </a:xfrm>
        </p:spPr>
        <p:txBody>
          <a:bodyPr/>
          <a:lstStyle/>
          <a:p>
            <a:pPr marL="0" indent="0" algn="just">
              <a:buNone/>
            </a:pPr>
            <a:r>
              <a:rPr lang="en-US" sz="2400" dirty="0">
                <a:solidFill>
                  <a:schemeClr val="tx1"/>
                </a:solidFill>
              </a:rPr>
              <a:t>Two main approaches to designing a knowledge-based agent:</a:t>
            </a:r>
          </a:p>
          <a:p>
            <a:pPr marL="457200" indent="-457200" algn="just">
              <a:buFont typeface="Arial" panose="020B0604020202020204" pitchFamily="34" charset="0"/>
              <a:buChar char="•"/>
            </a:pPr>
            <a:r>
              <a:rPr lang="en-US" sz="2400" dirty="0">
                <a:solidFill>
                  <a:schemeClr val="tx1"/>
                </a:solidFill>
              </a:rPr>
              <a:t>The declarative Approach</a:t>
            </a:r>
          </a:p>
          <a:p>
            <a:pPr marL="748666" lvl="1" indent="-457200" algn="just">
              <a:buFont typeface="Wingdings" panose="05000000000000000000" pitchFamily="2" charset="2"/>
              <a:buChar char="v"/>
            </a:pPr>
            <a:r>
              <a:rPr lang="en-US" sz="2400" dirty="0">
                <a:solidFill>
                  <a:schemeClr val="tx1"/>
                </a:solidFill>
              </a:rPr>
              <a:t>focuses on </a:t>
            </a:r>
            <a:r>
              <a:rPr lang="en-US" sz="2400" dirty="0">
                <a:solidFill>
                  <a:srgbClr val="C00000"/>
                </a:solidFill>
              </a:rPr>
              <a:t>representing knowledge in a declarative form</a:t>
            </a:r>
            <a:r>
              <a:rPr lang="en-US" sz="2400" dirty="0">
                <a:solidFill>
                  <a:schemeClr val="tx1"/>
                </a:solidFill>
              </a:rPr>
              <a:t>, such as rules or facts. </a:t>
            </a:r>
          </a:p>
          <a:p>
            <a:pPr marL="748666" lvl="1" indent="-457200" algn="just">
              <a:buFont typeface="Wingdings" panose="05000000000000000000" pitchFamily="2" charset="2"/>
              <a:buChar char="v"/>
            </a:pPr>
            <a:r>
              <a:rPr lang="en-US" sz="2400" dirty="0">
                <a:solidFill>
                  <a:schemeClr val="tx1"/>
                </a:solidFill>
              </a:rPr>
              <a:t>The knowledge is represented independently of the algorithms used to manipulate it.</a:t>
            </a:r>
          </a:p>
          <a:p>
            <a:pPr marL="457200" indent="-457200" algn="just">
              <a:buFont typeface="Arial" panose="020B0604020202020204" pitchFamily="34" charset="0"/>
              <a:buChar char="•"/>
            </a:pPr>
            <a:r>
              <a:rPr lang="en-US" sz="2400" dirty="0">
                <a:solidFill>
                  <a:schemeClr val="tx1"/>
                </a:solidFill>
              </a:rPr>
              <a:t>Procedural Approach</a:t>
            </a:r>
          </a:p>
          <a:p>
            <a:pPr marL="748666" lvl="1" indent="-457200" algn="just">
              <a:buFont typeface="Wingdings" panose="05000000000000000000" pitchFamily="2" charset="2"/>
              <a:buChar char="v"/>
            </a:pPr>
            <a:r>
              <a:rPr lang="en-US" sz="2400" dirty="0">
                <a:solidFill>
                  <a:schemeClr val="tx1"/>
                </a:solidFill>
              </a:rPr>
              <a:t>focuses on </a:t>
            </a:r>
            <a:r>
              <a:rPr lang="en-US" sz="2400" dirty="0">
                <a:solidFill>
                  <a:srgbClr val="C00000"/>
                </a:solidFill>
              </a:rPr>
              <a:t>representing knowledge in a procedural form</a:t>
            </a:r>
            <a:r>
              <a:rPr lang="en-US" sz="2400" dirty="0">
                <a:solidFill>
                  <a:schemeClr val="tx1"/>
                </a:solidFill>
              </a:rPr>
              <a:t>, such as a sequence of instructions. </a:t>
            </a:r>
          </a:p>
          <a:p>
            <a:pPr marL="748666" lvl="1" indent="-457200" algn="just">
              <a:buFont typeface="Wingdings" panose="05000000000000000000" pitchFamily="2" charset="2"/>
              <a:buChar char="v"/>
            </a:pPr>
            <a:r>
              <a:rPr lang="en-US" sz="2400" dirty="0">
                <a:solidFill>
                  <a:schemeClr val="tx1"/>
                </a:solidFill>
              </a:rPr>
              <a:t>The knowledge is represented in terms of the algorithms used to manipulate it. </a:t>
            </a:r>
          </a:p>
          <a:p>
            <a:pPr marL="748666" lvl="1" indent="-457200" algn="just">
              <a:buFont typeface="Wingdings" panose="05000000000000000000" pitchFamily="2" charset="2"/>
              <a:buChar char="v"/>
            </a:pPr>
            <a:r>
              <a:rPr lang="en-US" sz="2400" dirty="0">
                <a:solidFill>
                  <a:schemeClr val="tx1"/>
                </a:solidFill>
              </a:rPr>
              <a:t>The inference engine uses these algorithms to make inferences from the knowledge.</a:t>
            </a:r>
            <a:endParaRPr lang="en-IN" sz="2400" dirty="0">
              <a:solidFill>
                <a:schemeClr val="tx1"/>
              </a:solidFill>
            </a:endParaRPr>
          </a:p>
        </p:txBody>
      </p:sp>
    </p:spTree>
    <p:extLst>
      <p:ext uri="{BB962C8B-B14F-4D97-AF65-F5344CB8AC3E}">
        <p14:creationId xmlns:p14="http://schemas.microsoft.com/office/powerpoint/2010/main" val="144930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3AE3-D0AC-DA47-8E75-D715CBF727C4}"/>
              </a:ext>
            </a:extLst>
          </p:cNvPr>
          <p:cNvSpPr>
            <a:spLocks noGrp="1"/>
          </p:cNvSpPr>
          <p:nvPr>
            <p:ph type="title"/>
          </p:nvPr>
        </p:nvSpPr>
        <p:spPr>
          <a:xfrm>
            <a:off x="714564" y="448986"/>
            <a:ext cx="8124636" cy="529111"/>
          </a:xfrm>
        </p:spPr>
        <p:txBody>
          <a:bodyPr/>
          <a:lstStyle/>
          <a:p>
            <a:r>
              <a:rPr lang="x-none" b="1" dirty="0"/>
              <a:t>Knowledge Representation</a:t>
            </a:r>
          </a:p>
        </p:txBody>
      </p:sp>
      <p:sp>
        <p:nvSpPr>
          <p:cNvPr id="3" name="Text Placeholder 2">
            <a:extLst>
              <a:ext uri="{FF2B5EF4-FFF2-40B4-BE49-F238E27FC236}">
                <a16:creationId xmlns:a16="http://schemas.microsoft.com/office/drawing/2014/main" id="{59D8B280-DE6C-CE47-867E-5003FE693529}"/>
              </a:ext>
            </a:extLst>
          </p:cNvPr>
          <p:cNvSpPr>
            <a:spLocks noGrp="1"/>
          </p:cNvSpPr>
          <p:nvPr>
            <p:ph type="body" sz="quarter" idx="18"/>
          </p:nvPr>
        </p:nvSpPr>
        <p:spPr/>
        <p:txBody>
          <a:bodyPr>
            <a:normAutofit lnSpcReduction="10000"/>
          </a:bodyPr>
          <a:lstStyle/>
          <a:p>
            <a:r>
              <a:rPr lang="x-none" dirty="0"/>
              <a:t>Concept </a:t>
            </a:r>
          </a:p>
        </p:txBody>
      </p:sp>
      <p:pic>
        <p:nvPicPr>
          <p:cNvPr id="7" name="Picture 6">
            <a:extLst>
              <a:ext uri="{FF2B5EF4-FFF2-40B4-BE49-F238E27FC236}">
                <a16:creationId xmlns:a16="http://schemas.microsoft.com/office/drawing/2014/main" id="{492CE06E-758A-4B8A-AADF-ED1DA94BCA6D}"/>
              </a:ext>
            </a:extLst>
          </p:cNvPr>
          <p:cNvPicPr>
            <a:picLocks noChangeAspect="1"/>
          </p:cNvPicPr>
          <p:nvPr/>
        </p:nvPicPr>
        <p:blipFill>
          <a:blip r:embed="rId2"/>
          <a:stretch>
            <a:fillRect/>
          </a:stretch>
        </p:blipFill>
        <p:spPr>
          <a:xfrm>
            <a:off x="2819400" y="1219201"/>
            <a:ext cx="9655284" cy="6348349"/>
          </a:xfrm>
          <a:prstGeom prst="rect">
            <a:avLst/>
          </a:prstGeom>
        </p:spPr>
      </p:pic>
    </p:spTree>
    <p:extLst>
      <p:ext uri="{BB962C8B-B14F-4D97-AF65-F5344CB8AC3E}">
        <p14:creationId xmlns:p14="http://schemas.microsoft.com/office/powerpoint/2010/main" val="631097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3AE3-D0AC-DA47-8E75-D715CBF727C4}"/>
              </a:ext>
            </a:extLst>
          </p:cNvPr>
          <p:cNvSpPr>
            <a:spLocks noGrp="1"/>
          </p:cNvSpPr>
          <p:nvPr>
            <p:ph type="title"/>
          </p:nvPr>
        </p:nvSpPr>
        <p:spPr>
          <a:xfrm>
            <a:off x="714564" y="448986"/>
            <a:ext cx="8124636" cy="529111"/>
          </a:xfrm>
        </p:spPr>
        <p:txBody>
          <a:bodyPr/>
          <a:lstStyle/>
          <a:p>
            <a:r>
              <a:rPr lang="x-none" b="1" dirty="0"/>
              <a:t>Knowledge Representation</a:t>
            </a:r>
          </a:p>
        </p:txBody>
      </p:sp>
      <p:sp>
        <p:nvSpPr>
          <p:cNvPr id="3" name="Text Placeholder 2">
            <a:extLst>
              <a:ext uri="{FF2B5EF4-FFF2-40B4-BE49-F238E27FC236}">
                <a16:creationId xmlns:a16="http://schemas.microsoft.com/office/drawing/2014/main" id="{59D8B280-DE6C-CE47-867E-5003FE693529}"/>
              </a:ext>
            </a:extLst>
          </p:cNvPr>
          <p:cNvSpPr>
            <a:spLocks noGrp="1"/>
          </p:cNvSpPr>
          <p:nvPr>
            <p:ph type="body" sz="quarter" idx="18"/>
          </p:nvPr>
        </p:nvSpPr>
        <p:spPr/>
        <p:txBody>
          <a:bodyPr>
            <a:normAutofit lnSpcReduction="10000"/>
          </a:bodyPr>
          <a:lstStyle/>
          <a:p>
            <a:r>
              <a:rPr lang="x-none" dirty="0"/>
              <a:t>Concept </a:t>
            </a:r>
          </a:p>
        </p:txBody>
      </p:sp>
      <p:pic>
        <p:nvPicPr>
          <p:cNvPr id="2050" name="Picture 2" descr="Optical illusion quiz will play tricks on your eyes">
            <a:extLst>
              <a:ext uri="{FF2B5EF4-FFF2-40B4-BE49-F238E27FC236}">
                <a16:creationId xmlns:a16="http://schemas.microsoft.com/office/drawing/2014/main" id="{A46D2992-F219-4B86-9588-AC7CD1CA8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163033"/>
            <a:ext cx="9144000" cy="661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896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3AE3-D0AC-DA47-8E75-D715CBF727C4}"/>
              </a:ext>
            </a:extLst>
          </p:cNvPr>
          <p:cNvSpPr>
            <a:spLocks noGrp="1"/>
          </p:cNvSpPr>
          <p:nvPr>
            <p:ph type="title"/>
          </p:nvPr>
        </p:nvSpPr>
        <p:spPr>
          <a:xfrm>
            <a:off x="714564" y="448986"/>
            <a:ext cx="8124636" cy="529111"/>
          </a:xfrm>
        </p:spPr>
        <p:txBody>
          <a:bodyPr/>
          <a:lstStyle/>
          <a:p>
            <a:r>
              <a:rPr lang="x-none" b="1" dirty="0"/>
              <a:t>Knowledge Representation</a:t>
            </a:r>
          </a:p>
        </p:txBody>
      </p:sp>
      <p:sp>
        <p:nvSpPr>
          <p:cNvPr id="3" name="Text Placeholder 2">
            <a:extLst>
              <a:ext uri="{FF2B5EF4-FFF2-40B4-BE49-F238E27FC236}">
                <a16:creationId xmlns:a16="http://schemas.microsoft.com/office/drawing/2014/main" id="{59D8B280-DE6C-CE47-867E-5003FE693529}"/>
              </a:ext>
            </a:extLst>
          </p:cNvPr>
          <p:cNvSpPr>
            <a:spLocks noGrp="1"/>
          </p:cNvSpPr>
          <p:nvPr>
            <p:ph type="body" sz="quarter" idx="18"/>
          </p:nvPr>
        </p:nvSpPr>
        <p:spPr/>
        <p:txBody>
          <a:bodyPr>
            <a:normAutofit lnSpcReduction="10000"/>
          </a:bodyPr>
          <a:lstStyle/>
          <a:p>
            <a:r>
              <a:rPr lang="x-none" dirty="0"/>
              <a:t>Concept </a:t>
            </a:r>
          </a:p>
        </p:txBody>
      </p:sp>
      <p:sp>
        <p:nvSpPr>
          <p:cNvPr id="4" name="Text Placeholder 3">
            <a:extLst>
              <a:ext uri="{FF2B5EF4-FFF2-40B4-BE49-F238E27FC236}">
                <a16:creationId xmlns:a16="http://schemas.microsoft.com/office/drawing/2014/main" id="{7AC0535A-4109-7943-966A-9DAFEAC8116A}"/>
              </a:ext>
            </a:extLst>
          </p:cNvPr>
          <p:cNvSpPr>
            <a:spLocks noGrp="1"/>
          </p:cNvSpPr>
          <p:nvPr>
            <p:ph type="body" sz="quarter" idx="17"/>
          </p:nvPr>
        </p:nvSpPr>
        <p:spPr>
          <a:xfrm>
            <a:off x="1143000" y="2057400"/>
            <a:ext cx="12954000" cy="3352800"/>
          </a:xfrm>
        </p:spPr>
        <p:txBody>
          <a:bodyPr>
            <a:noAutofit/>
          </a:bodyPr>
          <a:lstStyle/>
          <a:p>
            <a:pPr marL="0" indent="0">
              <a:lnSpc>
                <a:spcPct val="150000"/>
              </a:lnSpc>
              <a:buNone/>
            </a:pPr>
            <a:r>
              <a:rPr lang="en-IN" sz="2880" dirty="0">
                <a:latin typeface="+mn-lt"/>
              </a:rPr>
              <a:t>Human beings are good at understanding, reasoning and interpreting knowledge. </a:t>
            </a:r>
          </a:p>
          <a:p>
            <a:pPr marL="0" indent="0">
              <a:lnSpc>
                <a:spcPct val="150000"/>
              </a:lnSpc>
              <a:buNone/>
            </a:pPr>
            <a:r>
              <a:rPr lang="en-IN" sz="2880" dirty="0">
                <a:latin typeface="+mn-lt"/>
              </a:rPr>
              <a:t>And using this knowledge, they are able to perform various actions in the real world.</a:t>
            </a:r>
          </a:p>
          <a:p>
            <a:pPr marL="0" indent="0">
              <a:lnSpc>
                <a:spcPct val="150000"/>
              </a:lnSpc>
              <a:buNone/>
            </a:pPr>
            <a:endParaRPr lang="en-IN" sz="2880" dirty="0">
              <a:latin typeface="+mn-lt"/>
            </a:endParaRPr>
          </a:p>
          <a:p>
            <a:pPr marL="0" indent="0">
              <a:lnSpc>
                <a:spcPct val="150000"/>
              </a:lnSpc>
              <a:buNone/>
            </a:pPr>
            <a:r>
              <a:rPr lang="en-IN" sz="2880" dirty="0">
                <a:latin typeface="+mn-lt"/>
              </a:rPr>
              <a:t>But how do machines perform the same? </a:t>
            </a:r>
          </a:p>
          <a:p>
            <a:pPr marL="0" indent="0">
              <a:lnSpc>
                <a:spcPct val="150000"/>
              </a:lnSpc>
              <a:buNone/>
            </a:pPr>
            <a:r>
              <a:rPr lang="en-IN" sz="2880" dirty="0">
                <a:latin typeface="+mn-lt"/>
              </a:rPr>
              <a:t>we will learn about Knowledge Representation in AI and how it helps the machines perform reasoning and interpretation using Artificial Intelligence </a:t>
            </a:r>
            <a:endParaRPr lang="x-none" sz="2880" dirty="0">
              <a:latin typeface="+mn-lt"/>
            </a:endParaRPr>
          </a:p>
        </p:txBody>
      </p:sp>
    </p:spTree>
    <p:extLst>
      <p:ext uri="{BB962C8B-B14F-4D97-AF65-F5344CB8AC3E}">
        <p14:creationId xmlns:p14="http://schemas.microsoft.com/office/powerpoint/2010/main" val="301904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5ED0-31E6-F1BD-7326-C3C5F3BBB107}"/>
              </a:ext>
            </a:extLst>
          </p:cNvPr>
          <p:cNvSpPr>
            <a:spLocks noGrp="1"/>
          </p:cNvSpPr>
          <p:nvPr>
            <p:ph type="sldNum" sz="quarter" idx="14"/>
          </p:nvPr>
        </p:nvSpPr>
        <p:spPr/>
        <p:txBody>
          <a:bodyPr/>
          <a:lstStyle/>
          <a:p>
            <a:fld id="{45A3C14A-F937-4231-B6F1-40B429FAFB2F}" type="slidenum">
              <a:rPr lang="en-NZ" smtClean="0"/>
              <a:pPr/>
              <a:t>5</a:t>
            </a:fld>
            <a:endParaRPr lang="en-NZ" dirty="0"/>
          </a:p>
        </p:txBody>
      </p:sp>
      <p:sp>
        <p:nvSpPr>
          <p:cNvPr id="3" name="Title 2">
            <a:extLst>
              <a:ext uri="{FF2B5EF4-FFF2-40B4-BE49-F238E27FC236}">
                <a16:creationId xmlns:a16="http://schemas.microsoft.com/office/drawing/2014/main" id="{2FDCEB68-8154-DBAF-15F3-24E547A0C53D}"/>
              </a:ext>
            </a:extLst>
          </p:cNvPr>
          <p:cNvSpPr>
            <a:spLocks noGrp="1"/>
          </p:cNvSpPr>
          <p:nvPr>
            <p:ph type="title"/>
          </p:nvPr>
        </p:nvSpPr>
        <p:spPr/>
        <p:txBody>
          <a:bodyPr/>
          <a:lstStyle/>
          <a:p>
            <a:r>
              <a:rPr lang="en-US" b="1" dirty="0">
                <a:solidFill>
                  <a:srgbClr val="B40000"/>
                </a:solidFill>
              </a:rPr>
              <a:t>Types of Games in AI:</a:t>
            </a:r>
            <a:br>
              <a:rPr lang="en-US" b="1" dirty="0">
                <a:solidFill>
                  <a:srgbClr val="B40000"/>
                </a:solidFill>
              </a:rPr>
            </a:br>
            <a:endParaRPr lang="en-IN" dirty="0">
              <a:solidFill>
                <a:srgbClr val="B40000"/>
              </a:solidFill>
            </a:endParaRPr>
          </a:p>
        </p:txBody>
      </p:sp>
      <p:sp>
        <p:nvSpPr>
          <p:cNvPr id="4" name="Text Placeholder 3">
            <a:extLst>
              <a:ext uri="{FF2B5EF4-FFF2-40B4-BE49-F238E27FC236}">
                <a16:creationId xmlns:a16="http://schemas.microsoft.com/office/drawing/2014/main" id="{38C3BF28-FD33-FF69-617C-A73025676A6D}"/>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2758C362-5CFD-8258-1276-F2628A9FC90D}"/>
              </a:ext>
            </a:extLst>
          </p:cNvPr>
          <p:cNvPicPr>
            <a:picLocks noChangeAspect="1"/>
          </p:cNvPicPr>
          <p:nvPr/>
        </p:nvPicPr>
        <p:blipFill>
          <a:blip r:embed="rId2"/>
          <a:stretch>
            <a:fillRect/>
          </a:stretch>
        </p:blipFill>
        <p:spPr>
          <a:xfrm>
            <a:off x="594380" y="1828800"/>
            <a:ext cx="13046195" cy="3481499"/>
          </a:xfrm>
          <a:prstGeom prst="rect">
            <a:avLst/>
          </a:prstGeom>
        </p:spPr>
      </p:pic>
    </p:spTree>
    <p:extLst>
      <p:ext uri="{BB962C8B-B14F-4D97-AF65-F5344CB8AC3E}">
        <p14:creationId xmlns:p14="http://schemas.microsoft.com/office/powerpoint/2010/main" val="1514528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3AE3-D0AC-DA47-8E75-D715CBF727C4}"/>
              </a:ext>
            </a:extLst>
          </p:cNvPr>
          <p:cNvSpPr>
            <a:spLocks noGrp="1"/>
          </p:cNvSpPr>
          <p:nvPr>
            <p:ph type="title"/>
          </p:nvPr>
        </p:nvSpPr>
        <p:spPr>
          <a:xfrm>
            <a:off x="714564" y="448986"/>
            <a:ext cx="8124636" cy="529111"/>
          </a:xfrm>
        </p:spPr>
        <p:txBody>
          <a:bodyPr/>
          <a:lstStyle/>
          <a:p>
            <a:r>
              <a:rPr lang="x-none" b="1" dirty="0"/>
              <a:t>Knowledge Representation</a:t>
            </a:r>
          </a:p>
        </p:txBody>
      </p:sp>
      <p:sp>
        <p:nvSpPr>
          <p:cNvPr id="3" name="Text Placeholder 2">
            <a:extLst>
              <a:ext uri="{FF2B5EF4-FFF2-40B4-BE49-F238E27FC236}">
                <a16:creationId xmlns:a16="http://schemas.microsoft.com/office/drawing/2014/main" id="{59D8B280-DE6C-CE47-867E-5003FE693529}"/>
              </a:ext>
            </a:extLst>
          </p:cNvPr>
          <p:cNvSpPr>
            <a:spLocks noGrp="1"/>
          </p:cNvSpPr>
          <p:nvPr>
            <p:ph type="body" sz="quarter" idx="18"/>
          </p:nvPr>
        </p:nvSpPr>
        <p:spPr/>
        <p:txBody>
          <a:bodyPr>
            <a:normAutofit lnSpcReduction="10000"/>
          </a:bodyPr>
          <a:lstStyle/>
          <a:p>
            <a:r>
              <a:rPr lang="x-none" dirty="0"/>
              <a:t>Concept </a:t>
            </a:r>
          </a:p>
        </p:txBody>
      </p:sp>
      <p:sp>
        <p:nvSpPr>
          <p:cNvPr id="4" name="Text Placeholder 3">
            <a:extLst>
              <a:ext uri="{FF2B5EF4-FFF2-40B4-BE49-F238E27FC236}">
                <a16:creationId xmlns:a16="http://schemas.microsoft.com/office/drawing/2014/main" id="{7AC0535A-4109-7943-966A-9DAFEAC8116A}"/>
              </a:ext>
            </a:extLst>
          </p:cNvPr>
          <p:cNvSpPr>
            <a:spLocks noGrp="1"/>
          </p:cNvSpPr>
          <p:nvPr>
            <p:ph type="body" sz="quarter" idx="17"/>
          </p:nvPr>
        </p:nvSpPr>
        <p:spPr>
          <a:xfrm>
            <a:off x="1143001" y="2057400"/>
            <a:ext cx="9138438" cy="3352800"/>
          </a:xfrm>
        </p:spPr>
        <p:txBody>
          <a:bodyPr/>
          <a:lstStyle/>
          <a:p>
            <a:pPr marL="0" indent="0">
              <a:lnSpc>
                <a:spcPct val="150000"/>
              </a:lnSpc>
              <a:buNone/>
            </a:pPr>
            <a:r>
              <a:rPr lang="en-US" dirty="0"/>
              <a:t>R</a:t>
            </a:r>
            <a:r>
              <a:rPr lang="x-none" dirty="0"/>
              <a:t>epresentation of Knowledge  : KR</a:t>
            </a:r>
          </a:p>
          <a:p>
            <a:pPr marL="514330" indent="-514330">
              <a:lnSpc>
                <a:spcPct val="150000"/>
              </a:lnSpc>
              <a:buFont typeface="+mj-lt"/>
              <a:buAutoNum type="arabicPeriod"/>
            </a:pPr>
            <a:r>
              <a:rPr lang="x-none" dirty="0"/>
              <a:t>Human – neurons</a:t>
            </a:r>
          </a:p>
          <a:p>
            <a:pPr marL="514330" indent="-514330">
              <a:lnSpc>
                <a:spcPct val="150000"/>
              </a:lnSpc>
              <a:buFont typeface="+mj-lt"/>
              <a:buAutoNum type="arabicPeriod"/>
            </a:pPr>
            <a:r>
              <a:rPr lang="x-none" dirty="0"/>
              <a:t>C</a:t>
            </a:r>
            <a:r>
              <a:rPr lang="en-US" dirty="0"/>
              <a:t>o</a:t>
            </a:r>
            <a:r>
              <a:rPr lang="x-none" dirty="0"/>
              <a:t>mputer – Digital (binary)</a:t>
            </a:r>
          </a:p>
        </p:txBody>
      </p:sp>
      <p:pic>
        <p:nvPicPr>
          <p:cNvPr id="1026" name="Picture 2" descr="Deep Learning approaches to understand Human Reasoning | by Jaley Dholakiya  | Towards Data Science">
            <a:extLst>
              <a:ext uri="{FF2B5EF4-FFF2-40B4-BE49-F238E27FC236}">
                <a16:creationId xmlns:a16="http://schemas.microsoft.com/office/drawing/2014/main" id="{A828B348-1E0D-42D7-8F89-BF8709102A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8949" y="1608415"/>
            <a:ext cx="7444978"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787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2800-ADBA-2041-88D5-B856EB77D312}"/>
              </a:ext>
            </a:extLst>
          </p:cNvPr>
          <p:cNvSpPr>
            <a:spLocks noGrp="1"/>
          </p:cNvSpPr>
          <p:nvPr>
            <p:ph type="title"/>
          </p:nvPr>
        </p:nvSpPr>
        <p:spPr/>
        <p:txBody>
          <a:bodyPr/>
          <a:lstStyle/>
          <a:p>
            <a:r>
              <a:rPr lang="x-none" b="1" dirty="0"/>
              <a:t>Knowledge </a:t>
            </a:r>
          </a:p>
        </p:txBody>
      </p:sp>
      <p:sp>
        <p:nvSpPr>
          <p:cNvPr id="3" name="Text Placeholder 2">
            <a:extLst>
              <a:ext uri="{FF2B5EF4-FFF2-40B4-BE49-F238E27FC236}">
                <a16:creationId xmlns:a16="http://schemas.microsoft.com/office/drawing/2014/main" id="{4FCDFB9B-4357-9241-B17C-7B81E3F124F7}"/>
              </a:ext>
            </a:extLst>
          </p:cNvPr>
          <p:cNvSpPr>
            <a:spLocks noGrp="1"/>
          </p:cNvSpPr>
          <p:nvPr>
            <p:ph type="body" sz="quarter" idx="18"/>
          </p:nvPr>
        </p:nvSpPr>
        <p:spPr/>
        <p:txBody>
          <a:bodyPr>
            <a:normAutofit lnSpcReduction="10000"/>
          </a:bodyPr>
          <a:lstStyle/>
          <a:p>
            <a:r>
              <a:rPr lang="x-none" dirty="0"/>
              <a:t>Definition</a:t>
            </a:r>
          </a:p>
        </p:txBody>
      </p:sp>
      <p:graphicFrame>
        <p:nvGraphicFramePr>
          <p:cNvPr id="5" name="Diagram 4">
            <a:extLst>
              <a:ext uri="{FF2B5EF4-FFF2-40B4-BE49-F238E27FC236}">
                <a16:creationId xmlns:a16="http://schemas.microsoft.com/office/drawing/2014/main" id="{1B64A666-2192-7C4C-97DD-DCB027D8214B}"/>
              </a:ext>
            </a:extLst>
          </p:cNvPr>
          <p:cNvGraphicFramePr/>
          <p:nvPr/>
        </p:nvGraphicFramePr>
        <p:xfrm>
          <a:off x="1943100" y="2362200"/>
          <a:ext cx="107442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7D6CE624-38E9-47A1-8745-3E3FFCC81E14}"/>
              </a:ext>
            </a:extLst>
          </p:cNvPr>
          <p:cNvSpPr txBox="1"/>
          <p:nvPr/>
        </p:nvSpPr>
        <p:spPr>
          <a:xfrm>
            <a:off x="714564" y="5562601"/>
            <a:ext cx="13230036" cy="954107"/>
          </a:xfrm>
          <a:prstGeom prst="rect">
            <a:avLst/>
          </a:prstGeom>
          <a:noFill/>
        </p:spPr>
        <p:txBody>
          <a:bodyPr wrap="square">
            <a:spAutoFit/>
          </a:bodyPr>
          <a:lstStyle/>
          <a:p>
            <a:pPr algn="ctr"/>
            <a:r>
              <a:rPr lang="en-IN" sz="2800" b="1" dirty="0"/>
              <a:t>Basically, it is a study of how the beliefs, intentions, and judgments of an intelligent agent can be expressed suitably for automated reasoning</a:t>
            </a:r>
          </a:p>
        </p:txBody>
      </p:sp>
    </p:spTree>
    <p:extLst>
      <p:ext uri="{BB962C8B-B14F-4D97-AF65-F5344CB8AC3E}">
        <p14:creationId xmlns:p14="http://schemas.microsoft.com/office/powerpoint/2010/main" val="3559412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87B0-36ED-5696-9F87-82AF427E9AD5}"/>
              </a:ext>
            </a:extLst>
          </p:cNvPr>
          <p:cNvSpPr>
            <a:spLocks noGrp="1"/>
          </p:cNvSpPr>
          <p:nvPr>
            <p:ph type="title"/>
          </p:nvPr>
        </p:nvSpPr>
        <p:spPr>
          <a:xfrm>
            <a:off x="834482" y="474943"/>
            <a:ext cx="12869327" cy="1005842"/>
          </a:xfrm>
        </p:spPr>
        <p:txBody>
          <a:bodyPr/>
          <a:lstStyle/>
          <a:p>
            <a:r>
              <a:rPr lang="en-US" b="1" dirty="0"/>
              <a:t>The Different Kinds of Knowledge: What to Represent</a:t>
            </a:r>
            <a:br>
              <a:rPr lang="en-US" b="1" dirty="0"/>
            </a:br>
            <a:endParaRPr lang="en-IN" dirty="0"/>
          </a:p>
        </p:txBody>
      </p:sp>
      <p:sp>
        <p:nvSpPr>
          <p:cNvPr id="3" name="Text Placeholder 2">
            <a:extLst>
              <a:ext uri="{FF2B5EF4-FFF2-40B4-BE49-F238E27FC236}">
                <a16:creationId xmlns:a16="http://schemas.microsoft.com/office/drawing/2014/main" id="{62CBD2BA-13DE-67BC-57FD-B3B5608F6E31}"/>
              </a:ext>
            </a:extLst>
          </p:cNvPr>
          <p:cNvSpPr>
            <a:spLocks noGrp="1"/>
          </p:cNvSpPr>
          <p:nvPr>
            <p:ph type="body" sz="quarter" idx="17"/>
          </p:nvPr>
        </p:nvSpPr>
        <p:spPr>
          <a:xfrm>
            <a:off x="834482" y="1389888"/>
            <a:ext cx="12961441" cy="6729984"/>
          </a:xfrm>
        </p:spPr>
        <p:txBody>
          <a:bodyPr>
            <a:normAutofit fontScale="92500" lnSpcReduction="10000"/>
          </a:bodyPr>
          <a:lstStyle/>
          <a:p>
            <a:pPr marL="0" indent="0">
              <a:buNone/>
            </a:pPr>
            <a:endParaRPr lang="en-US" dirty="0"/>
          </a:p>
          <a:p>
            <a:pPr marL="411480" indent="-411480" algn="just">
              <a:lnSpc>
                <a:spcPct val="110000"/>
              </a:lnSpc>
              <a:buFont typeface="Arial" panose="020B0604020202020204" pitchFamily="34" charset="0"/>
              <a:buChar char="•"/>
            </a:pPr>
            <a:r>
              <a:rPr lang="en-US" dirty="0">
                <a:solidFill>
                  <a:srgbClr val="FF0000"/>
                </a:solidFill>
              </a:rPr>
              <a:t>    Object</a:t>
            </a:r>
            <a:r>
              <a:rPr lang="en-US" dirty="0"/>
              <a:t>: The AI needs to know all the facts about the objects in our world domain. E.g., A keyboard has keys, a guitar has strings, etc.</a:t>
            </a:r>
          </a:p>
          <a:p>
            <a:pPr marL="411480" indent="-411480" algn="just">
              <a:lnSpc>
                <a:spcPct val="110000"/>
              </a:lnSpc>
              <a:buFont typeface="Arial" panose="020B0604020202020204" pitchFamily="34" charset="0"/>
              <a:buChar char="•"/>
            </a:pPr>
            <a:r>
              <a:rPr lang="en-US" dirty="0"/>
              <a:t>    </a:t>
            </a:r>
            <a:r>
              <a:rPr lang="en-US" dirty="0">
                <a:solidFill>
                  <a:srgbClr val="FF0000"/>
                </a:solidFill>
              </a:rPr>
              <a:t>Events</a:t>
            </a:r>
            <a:r>
              <a:rPr lang="en-US" dirty="0"/>
              <a:t>: The actions which occur in our world are called events.</a:t>
            </a:r>
          </a:p>
          <a:p>
            <a:pPr marL="411480" indent="-411480" algn="just">
              <a:lnSpc>
                <a:spcPct val="110000"/>
              </a:lnSpc>
              <a:buFont typeface="Arial" panose="020B0604020202020204" pitchFamily="34" charset="0"/>
              <a:buChar char="•"/>
            </a:pPr>
            <a:r>
              <a:rPr lang="en-US" dirty="0"/>
              <a:t>    </a:t>
            </a:r>
            <a:r>
              <a:rPr lang="en-US" dirty="0">
                <a:solidFill>
                  <a:srgbClr val="FF0000"/>
                </a:solidFill>
              </a:rPr>
              <a:t>Performance</a:t>
            </a:r>
            <a:r>
              <a:rPr lang="en-US" dirty="0"/>
              <a:t>: It describes a behavior involving knowledge about how to do things.</a:t>
            </a:r>
          </a:p>
          <a:p>
            <a:pPr marL="411480" indent="-411480" algn="just">
              <a:lnSpc>
                <a:spcPct val="110000"/>
              </a:lnSpc>
              <a:buFont typeface="Arial" panose="020B0604020202020204" pitchFamily="34" charset="0"/>
              <a:buChar char="•"/>
            </a:pPr>
            <a:r>
              <a:rPr lang="en-US" dirty="0"/>
              <a:t>    </a:t>
            </a:r>
            <a:r>
              <a:rPr lang="en-US" dirty="0">
                <a:solidFill>
                  <a:srgbClr val="FF0000"/>
                </a:solidFill>
              </a:rPr>
              <a:t>Meta-knowledge:</a:t>
            </a:r>
            <a:r>
              <a:rPr lang="en-US" dirty="0"/>
              <a:t> The knowledge about what we know is called meta-knowledge.</a:t>
            </a:r>
          </a:p>
          <a:p>
            <a:pPr marL="411480" indent="-411480" algn="just">
              <a:lnSpc>
                <a:spcPct val="110000"/>
              </a:lnSpc>
              <a:buFont typeface="Arial" panose="020B0604020202020204" pitchFamily="34" charset="0"/>
              <a:buChar char="•"/>
            </a:pPr>
            <a:r>
              <a:rPr lang="en-US" dirty="0"/>
              <a:t>    </a:t>
            </a:r>
            <a:r>
              <a:rPr lang="en-US" dirty="0">
                <a:solidFill>
                  <a:srgbClr val="FF0000"/>
                </a:solidFill>
              </a:rPr>
              <a:t>Facts</a:t>
            </a:r>
            <a:r>
              <a:rPr lang="en-US" dirty="0"/>
              <a:t>: The things in the real world that are known and proven true.</a:t>
            </a:r>
          </a:p>
          <a:p>
            <a:pPr marL="411480" indent="-411480" algn="just">
              <a:lnSpc>
                <a:spcPct val="110000"/>
              </a:lnSpc>
              <a:buFont typeface="Arial" panose="020B0604020202020204" pitchFamily="34" charset="0"/>
              <a:buChar char="•"/>
            </a:pPr>
            <a:r>
              <a:rPr lang="en-US" dirty="0"/>
              <a:t>    </a:t>
            </a:r>
            <a:r>
              <a:rPr lang="en-US" dirty="0">
                <a:solidFill>
                  <a:srgbClr val="FF0000"/>
                </a:solidFill>
              </a:rPr>
              <a:t>Knowledge Base</a:t>
            </a:r>
            <a:r>
              <a:rPr lang="en-US" dirty="0"/>
              <a:t>: A knowledge base in artificial intelligence aims to capture human expert knowledge to support decision-making, problem-solving, and more.</a:t>
            </a:r>
          </a:p>
          <a:p>
            <a:pPr marL="0" indent="0">
              <a:buNone/>
            </a:pPr>
            <a:endParaRPr lang="en-IN" dirty="0"/>
          </a:p>
        </p:txBody>
      </p:sp>
    </p:spTree>
    <p:extLst>
      <p:ext uri="{BB962C8B-B14F-4D97-AF65-F5344CB8AC3E}">
        <p14:creationId xmlns:p14="http://schemas.microsoft.com/office/powerpoint/2010/main" val="103497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Knowledge in AI</a:t>
            </a:r>
          </a:p>
        </p:txBody>
      </p:sp>
      <p:sp>
        <p:nvSpPr>
          <p:cNvPr id="3" name="Text Placeholder 2"/>
          <p:cNvSpPr>
            <a:spLocks noGrp="1"/>
          </p:cNvSpPr>
          <p:nvPr>
            <p:ph type="body" sz="quarter" idx="17"/>
          </p:nvPr>
        </p:nvSpPr>
        <p:spPr>
          <a:xfrm>
            <a:off x="748666" y="1003936"/>
            <a:ext cx="12891134" cy="672464"/>
          </a:xfrm>
        </p:spPr>
        <p:txBody>
          <a:bodyPr/>
          <a:lstStyle/>
          <a:p>
            <a:r>
              <a:rPr lang="en-US" sz="2800" dirty="0"/>
              <a:t>Knowledge can refer to a theoretical or practical understanding of a subject</a:t>
            </a:r>
          </a:p>
        </p:txBody>
      </p:sp>
      <mc:AlternateContent xmlns:mc="http://schemas.openxmlformats.org/markup-compatibility/2006" xmlns:p14="http://schemas.microsoft.com/office/powerpoint/2010/main">
        <mc:Choice Requires="p14">
          <p:contentPart p14:bwMode="auto" r:id="rId3">
            <p14:nvContentPartPr>
              <p14:cNvPr id="240" name="Ink 239">
                <a:extLst>
                  <a:ext uri="{FF2B5EF4-FFF2-40B4-BE49-F238E27FC236}">
                    <a16:creationId xmlns:a16="http://schemas.microsoft.com/office/drawing/2014/main" id="{8177454E-7DFC-5D45-BA48-51E1C3C44213}"/>
                  </a:ext>
                </a:extLst>
              </p14:cNvPr>
              <p14:cNvContentPartPr/>
              <p14:nvPr/>
            </p14:nvContentPartPr>
            <p14:xfrm>
              <a:off x="9628594" y="609251"/>
              <a:ext cx="360" cy="360"/>
            </p14:xfrm>
          </p:contentPart>
        </mc:Choice>
        <mc:Fallback xmlns="">
          <p:pic>
            <p:nvPicPr>
              <p:cNvPr id="240" name="Ink 239">
                <a:extLst>
                  <a:ext uri="{FF2B5EF4-FFF2-40B4-BE49-F238E27FC236}">
                    <a16:creationId xmlns:a16="http://schemas.microsoft.com/office/drawing/2014/main" id="{8177454E-7DFC-5D45-BA48-51E1C3C44213}"/>
                  </a:ext>
                </a:extLst>
              </p:cNvPr>
              <p:cNvPicPr/>
              <p:nvPr/>
            </p:nvPicPr>
            <p:blipFill>
              <a:blip r:embed="rId4"/>
              <a:stretch>
                <a:fillRect/>
              </a:stretch>
            </p:blipFill>
            <p:spPr>
              <a:xfrm>
                <a:off x="9613114" y="593771"/>
                <a:ext cx="30960" cy="30960"/>
              </a:xfrm>
              <a:prstGeom prst="rect">
                <a:avLst/>
              </a:prstGeom>
            </p:spPr>
          </p:pic>
        </mc:Fallback>
      </mc:AlternateContent>
      <p:pic>
        <p:nvPicPr>
          <p:cNvPr id="1026" name="Picture 2" descr="types of knowledge - knowledge representation in AI - edureka">
            <a:extLst>
              <a:ext uri="{FF2B5EF4-FFF2-40B4-BE49-F238E27FC236}">
                <a16:creationId xmlns:a16="http://schemas.microsoft.com/office/drawing/2014/main" id="{AD0D3C0E-EEF9-4550-840C-5931CC1995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1" y="1702240"/>
            <a:ext cx="7528222" cy="652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385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191601-2FB7-1143-6E62-992C08028C71}"/>
              </a:ext>
            </a:extLst>
          </p:cNvPr>
          <p:cNvSpPr>
            <a:spLocks noGrp="1"/>
          </p:cNvSpPr>
          <p:nvPr>
            <p:ph type="title"/>
          </p:nvPr>
        </p:nvSpPr>
        <p:spPr/>
        <p:txBody>
          <a:bodyPr/>
          <a:lstStyle/>
          <a:p>
            <a:r>
              <a:rPr lang="en-US" b="1" dirty="0"/>
              <a:t>Types of Knowledge in AI</a:t>
            </a:r>
            <a:endParaRPr lang="en-IN" dirty="0"/>
          </a:p>
        </p:txBody>
      </p:sp>
      <p:sp>
        <p:nvSpPr>
          <p:cNvPr id="6" name="Text Placeholder 5">
            <a:extLst>
              <a:ext uri="{FF2B5EF4-FFF2-40B4-BE49-F238E27FC236}">
                <a16:creationId xmlns:a16="http://schemas.microsoft.com/office/drawing/2014/main" id="{A5B5BAF9-EA00-EB26-56AE-9A469C7FA197}"/>
              </a:ext>
            </a:extLst>
          </p:cNvPr>
          <p:cNvSpPr>
            <a:spLocks noGrp="1"/>
          </p:cNvSpPr>
          <p:nvPr>
            <p:ph type="body" sz="quarter" idx="17"/>
          </p:nvPr>
        </p:nvSpPr>
        <p:spPr/>
        <p:txBody>
          <a:bodyPr>
            <a:normAutofit fontScale="92500" lnSpcReduction="20000"/>
          </a:bodyPr>
          <a:lstStyle/>
          <a:p>
            <a:pPr marL="0" indent="0">
              <a:buNone/>
            </a:pPr>
            <a:r>
              <a:rPr lang="en-US" dirty="0"/>
              <a:t>1</a:t>
            </a:r>
            <a:r>
              <a:rPr lang="en-US" dirty="0">
                <a:solidFill>
                  <a:schemeClr val="tx1"/>
                </a:solidFill>
              </a:rPr>
              <a:t>) Declarative Knowledge: </a:t>
            </a:r>
          </a:p>
          <a:p>
            <a:pPr marL="411480" indent="-411480" algn="just">
              <a:buFont typeface="Arial" panose="020B0604020202020204" pitchFamily="34" charset="0"/>
              <a:buChar char="•"/>
            </a:pPr>
            <a:r>
              <a:rPr lang="en-US" dirty="0">
                <a:solidFill>
                  <a:schemeClr val="tx1"/>
                </a:solidFill>
              </a:rPr>
              <a:t>This knowledge can be </a:t>
            </a:r>
            <a:r>
              <a:rPr lang="en-US" dirty="0">
                <a:solidFill>
                  <a:srgbClr val="C00000"/>
                </a:solidFill>
              </a:rPr>
              <a:t>expressed in a declarative form, such as facts, rules, or propositions.</a:t>
            </a:r>
            <a:r>
              <a:rPr lang="en-US" dirty="0">
                <a:solidFill>
                  <a:schemeClr val="tx1"/>
                </a:solidFill>
              </a:rPr>
              <a:t> </a:t>
            </a:r>
          </a:p>
          <a:p>
            <a:pPr marL="411480" indent="-411480" algn="just">
              <a:buFont typeface="Arial" panose="020B0604020202020204" pitchFamily="34" charset="0"/>
              <a:buChar char="•"/>
            </a:pPr>
            <a:r>
              <a:rPr lang="en-US" dirty="0">
                <a:solidFill>
                  <a:schemeClr val="tx1"/>
                </a:solidFill>
              </a:rPr>
              <a:t>It is also called </a:t>
            </a:r>
            <a:r>
              <a:rPr lang="en-US" dirty="0">
                <a:solidFill>
                  <a:srgbClr val="C00000"/>
                </a:solidFill>
              </a:rPr>
              <a:t>descriptive knowledge and is expressed in declarative sentences. </a:t>
            </a:r>
          </a:p>
          <a:p>
            <a:pPr marL="411480" indent="-411480" algn="just">
              <a:buFont typeface="Arial" panose="020B0604020202020204" pitchFamily="34" charset="0"/>
              <a:buChar char="•"/>
            </a:pPr>
            <a:r>
              <a:rPr lang="en-US" dirty="0">
                <a:solidFill>
                  <a:schemeClr val="tx1"/>
                </a:solidFill>
              </a:rPr>
              <a:t>It is often </a:t>
            </a:r>
            <a:r>
              <a:rPr lang="en-US" dirty="0">
                <a:solidFill>
                  <a:srgbClr val="C00000"/>
                </a:solidFill>
              </a:rPr>
              <a:t>represented using logic-based representations such as knowledge graphs or ontologies. </a:t>
            </a:r>
          </a:p>
          <a:p>
            <a:pPr marL="411480" indent="-411480" algn="just">
              <a:buFont typeface="Arial" panose="020B0604020202020204" pitchFamily="34" charset="0"/>
              <a:buChar char="•"/>
            </a:pPr>
            <a:r>
              <a:rPr lang="en-US" dirty="0">
                <a:solidFill>
                  <a:schemeClr val="tx1"/>
                </a:solidFill>
              </a:rPr>
              <a:t>Example: The capital of France is Paris. </a:t>
            </a:r>
          </a:p>
          <a:p>
            <a:pPr marL="411480" indent="-411480" algn="just">
              <a:buFont typeface="Arial" panose="020B0604020202020204" pitchFamily="34" charset="0"/>
              <a:buChar char="•"/>
            </a:pPr>
            <a:r>
              <a:rPr lang="en-US" dirty="0">
                <a:solidFill>
                  <a:schemeClr val="tx1"/>
                </a:solidFill>
              </a:rPr>
              <a:t>This statement represents declarative knowledge because it is a fact that can be explicitly stated and written down. </a:t>
            </a:r>
          </a:p>
          <a:p>
            <a:pPr marL="411480" indent="-411480" algn="just">
              <a:buFont typeface="Arial" panose="020B0604020202020204" pitchFamily="34" charset="0"/>
              <a:buChar char="•"/>
            </a:pPr>
            <a:r>
              <a:rPr lang="en-US" dirty="0">
                <a:solidFill>
                  <a:schemeClr val="tx1"/>
                </a:solidFill>
              </a:rPr>
              <a:t>It is not based on personal experience or practical skills, but rather on an established piece of information that can be easily communicated to others.</a:t>
            </a:r>
            <a:endParaRPr lang="en-IN" dirty="0">
              <a:solidFill>
                <a:schemeClr val="tx1"/>
              </a:solidFill>
            </a:endParaRPr>
          </a:p>
        </p:txBody>
      </p:sp>
    </p:spTree>
    <p:extLst>
      <p:ext uri="{BB962C8B-B14F-4D97-AF65-F5344CB8AC3E}">
        <p14:creationId xmlns:p14="http://schemas.microsoft.com/office/powerpoint/2010/main" val="92732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75C2C-5030-1DA9-020F-5155EF6BD85C}"/>
              </a:ext>
            </a:extLst>
          </p:cNvPr>
          <p:cNvSpPr>
            <a:spLocks noGrp="1"/>
          </p:cNvSpPr>
          <p:nvPr>
            <p:ph type="title"/>
          </p:nvPr>
        </p:nvSpPr>
        <p:spPr>
          <a:xfrm>
            <a:off x="834482" y="474943"/>
            <a:ext cx="7454312" cy="73697"/>
          </a:xfrm>
        </p:spPr>
        <p:txBody>
          <a:bodyPr/>
          <a:lstStyle/>
          <a:p>
            <a:r>
              <a:rPr lang="en-US" b="1" dirty="0"/>
              <a:t>Types of Knowledge in AI</a:t>
            </a:r>
            <a:endParaRPr lang="en-IN" dirty="0"/>
          </a:p>
        </p:txBody>
      </p:sp>
      <p:sp>
        <p:nvSpPr>
          <p:cNvPr id="3" name="Text Placeholder 2">
            <a:extLst>
              <a:ext uri="{FF2B5EF4-FFF2-40B4-BE49-F238E27FC236}">
                <a16:creationId xmlns:a16="http://schemas.microsoft.com/office/drawing/2014/main" id="{56063456-FD51-B947-DFF6-09B482BB7F2F}"/>
              </a:ext>
            </a:extLst>
          </p:cNvPr>
          <p:cNvSpPr>
            <a:spLocks noGrp="1"/>
          </p:cNvSpPr>
          <p:nvPr>
            <p:ph type="body" sz="quarter" idx="17"/>
          </p:nvPr>
        </p:nvSpPr>
        <p:spPr>
          <a:xfrm>
            <a:off x="881484" y="792480"/>
            <a:ext cx="12961441" cy="7668768"/>
          </a:xfrm>
        </p:spPr>
        <p:txBody>
          <a:bodyPr>
            <a:normAutofit fontScale="92500" lnSpcReduction="20000"/>
          </a:bodyPr>
          <a:lstStyle/>
          <a:p>
            <a:pPr marL="0" indent="0" algn="just">
              <a:lnSpc>
                <a:spcPct val="110000"/>
              </a:lnSpc>
              <a:buNone/>
            </a:pPr>
            <a:r>
              <a:rPr lang="en-US" dirty="0">
                <a:solidFill>
                  <a:schemeClr val="tx1"/>
                </a:solidFill>
              </a:rPr>
              <a:t>2) Procedural Knowledge: </a:t>
            </a:r>
          </a:p>
          <a:p>
            <a:pPr marL="411480" indent="-411480" algn="just">
              <a:lnSpc>
                <a:spcPct val="110000"/>
              </a:lnSpc>
              <a:buFont typeface="Arial" panose="020B0604020202020204" pitchFamily="34" charset="0"/>
              <a:buChar char="•"/>
            </a:pPr>
            <a:r>
              <a:rPr lang="en-US" dirty="0">
                <a:solidFill>
                  <a:schemeClr val="tx1"/>
                </a:solidFill>
              </a:rPr>
              <a:t>This knowledge is </a:t>
            </a:r>
            <a:r>
              <a:rPr lang="en-US" dirty="0">
                <a:solidFill>
                  <a:srgbClr val="C00000"/>
                </a:solidFill>
              </a:rPr>
              <a:t>used to perform specific tasks or actions </a:t>
            </a:r>
          </a:p>
          <a:p>
            <a:pPr marL="411480" indent="-411480" algn="just">
              <a:lnSpc>
                <a:spcPct val="110000"/>
              </a:lnSpc>
              <a:buFont typeface="Arial" panose="020B0604020202020204" pitchFamily="34" charset="0"/>
              <a:buChar char="•"/>
            </a:pPr>
            <a:r>
              <a:rPr lang="en-US" dirty="0">
                <a:solidFill>
                  <a:srgbClr val="C00000"/>
                </a:solidFill>
              </a:rPr>
              <a:t>represented using algorithms or programming languages. </a:t>
            </a:r>
          </a:p>
          <a:p>
            <a:pPr marL="411480" indent="-411480" algn="just">
              <a:lnSpc>
                <a:spcPct val="110000"/>
              </a:lnSpc>
              <a:buFont typeface="Arial" panose="020B0604020202020204" pitchFamily="34" charset="0"/>
              <a:buChar char="•"/>
            </a:pPr>
            <a:r>
              <a:rPr lang="en-US" dirty="0">
                <a:solidFill>
                  <a:schemeClr val="tx1"/>
                </a:solidFill>
              </a:rPr>
              <a:t>It is responsible for </a:t>
            </a:r>
            <a:r>
              <a:rPr lang="en-US" dirty="0">
                <a:solidFill>
                  <a:srgbClr val="C00000"/>
                </a:solidFill>
              </a:rPr>
              <a:t>knowing how to do something. </a:t>
            </a:r>
          </a:p>
          <a:p>
            <a:pPr marL="411480" indent="-411480" algn="just">
              <a:lnSpc>
                <a:spcPct val="110000"/>
              </a:lnSpc>
              <a:buFont typeface="Arial" panose="020B0604020202020204" pitchFamily="34" charset="0"/>
              <a:buChar char="•"/>
            </a:pPr>
            <a:r>
              <a:rPr lang="en-US" dirty="0">
                <a:solidFill>
                  <a:schemeClr val="tx1"/>
                </a:solidFill>
              </a:rPr>
              <a:t>It </a:t>
            </a:r>
            <a:r>
              <a:rPr lang="en-US" dirty="0">
                <a:solidFill>
                  <a:srgbClr val="C00000"/>
                </a:solidFill>
              </a:rPr>
              <a:t>includes rules, strategies, procedures, agendas, </a:t>
            </a:r>
            <a:r>
              <a:rPr lang="en-US" dirty="0">
                <a:solidFill>
                  <a:schemeClr val="tx1"/>
                </a:solidFill>
              </a:rPr>
              <a:t>etc. </a:t>
            </a:r>
          </a:p>
          <a:p>
            <a:pPr marL="411480" indent="-411480" algn="just">
              <a:lnSpc>
                <a:spcPct val="110000"/>
              </a:lnSpc>
              <a:buFont typeface="Arial" panose="020B0604020202020204" pitchFamily="34" charset="0"/>
              <a:buChar char="•"/>
            </a:pPr>
            <a:r>
              <a:rPr lang="en-US" dirty="0">
                <a:solidFill>
                  <a:schemeClr val="tx1"/>
                </a:solidFill>
              </a:rPr>
              <a:t>Example: How to change a flat tire on a car, </a:t>
            </a:r>
          </a:p>
          <a:p>
            <a:pPr marL="0" indent="0" algn="just">
              <a:lnSpc>
                <a:spcPct val="110000"/>
              </a:lnSpc>
              <a:buNone/>
            </a:pPr>
            <a:r>
              <a:rPr lang="en-US" dirty="0">
                <a:solidFill>
                  <a:schemeClr val="tx1"/>
                </a:solidFill>
              </a:rPr>
              <a:t>including the steps of </a:t>
            </a:r>
          </a:p>
          <a:p>
            <a:pPr marL="411480" indent="-411480" algn="just">
              <a:lnSpc>
                <a:spcPct val="110000"/>
              </a:lnSpc>
              <a:buFont typeface="Wingdings" panose="05000000000000000000" pitchFamily="2" charset="2"/>
              <a:buChar char="v"/>
            </a:pPr>
            <a:r>
              <a:rPr lang="en-US" dirty="0">
                <a:solidFill>
                  <a:schemeClr val="tx1"/>
                </a:solidFill>
              </a:rPr>
              <a:t>loosening the lug nuts,</a:t>
            </a:r>
          </a:p>
          <a:p>
            <a:pPr marL="411480" indent="-411480" algn="just">
              <a:lnSpc>
                <a:spcPct val="110000"/>
              </a:lnSpc>
              <a:buFont typeface="Wingdings" panose="05000000000000000000" pitchFamily="2" charset="2"/>
              <a:buChar char="v"/>
            </a:pPr>
            <a:r>
              <a:rPr lang="en-US" dirty="0">
                <a:solidFill>
                  <a:schemeClr val="tx1"/>
                </a:solidFill>
              </a:rPr>
              <a:t> jacking up the car,</a:t>
            </a:r>
          </a:p>
          <a:p>
            <a:pPr marL="411480" indent="-411480" algn="just">
              <a:lnSpc>
                <a:spcPct val="110000"/>
              </a:lnSpc>
              <a:buFont typeface="Wingdings" panose="05000000000000000000" pitchFamily="2" charset="2"/>
              <a:buChar char="v"/>
            </a:pPr>
            <a:r>
              <a:rPr lang="en-US" dirty="0">
                <a:solidFill>
                  <a:schemeClr val="tx1"/>
                </a:solidFill>
              </a:rPr>
              <a:t> removing the tire, and </a:t>
            </a:r>
          </a:p>
          <a:p>
            <a:pPr marL="411480" indent="-411480" algn="just">
              <a:lnSpc>
                <a:spcPct val="110000"/>
              </a:lnSpc>
              <a:buFont typeface="Wingdings" panose="05000000000000000000" pitchFamily="2" charset="2"/>
              <a:buChar char="v"/>
            </a:pPr>
            <a:r>
              <a:rPr lang="en-US" dirty="0">
                <a:solidFill>
                  <a:schemeClr val="tx1"/>
                </a:solidFill>
              </a:rPr>
              <a:t>replacing it with a spare. </a:t>
            </a:r>
          </a:p>
          <a:p>
            <a:pPr marL="0" indent="0" algn="just">
              <a:lnSpc>
                <a:spcPct val="110000"/>
              </a:lnSpc>
              <a:buNone/>
            </a:pPr>
            <a:r>
              <a:rPr lang="en-US" dirty="0">
                <a:solidFill>
                  <a:schemeClr val="tx1"/>
                </a:solidFill>
              </a:rPr>
              <a:t>This is a practical skill that involves specific techniques and steps that must be followed to successfully change a tire.</a:t>
            </a:r>
            <a:endParaRPr lang="en-IN" dirty="0">
              <a:solidFill>
                <a:schemeClr val="tx1"/>
              </a:solidFill>
            </a:endParaRPr>
          </a:p>
        </p:txBody>
      </p:sp>
    </p:spTree>
    <p:extLst>
      <p:ext uri="{BB962C8B-B14F-4D97-AF65-F5344CB8AC3E}">
        <p14:creationId xmlns:p14="http://schemas.microsoft.com/office/powerpoint/2010/main" val="38673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454CD-F5D7-F2E1-7A63-DCF29B7F59D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98A76BD-094B-9A28-5661-33525DD5522E}"/>
              </a:ext>
            </a:extLst>
          </p:cNvPr>
          <p:cNvSpPr>
            <a:spLocks noGrp="1"/>
          </p:cNvSpPr>
          <p:nvPr>
            <p:ph type="body" sz="quarter" idx="17"/>
          </p:nvPr>
        </p:nvSpPr>
        <p:spPr/>
        <p:txBody>
          <a:bodyPr>
            <a:normAutofit fontScale="92500" lnSpcReduction="10000"/>
          </a:bodyPr>
          <a:lstStyle/>
          <a:p>
            <a:pPr marL="0" indent="0">
              <a:lnSpc>
                <a:spcPct val="110000"/>
              </a:lnSpc>
              <a:buNone/>
            </a:pPr>
            <a:r>
              <a:rPr lang="en-US" dirty="0">
                <a:solidFill>
                  <a:schemeClr val="tx1"/>
                </a:solidFill>
              </a:rPr>
              <a:t>3) Meta-knowledge: </a:t>
            </a:r>
          </a:p>
          <a:p>
            <a:pPr marL="411480" indent="-411480" algn="just">
              <a:lnSpc>
                <a:spcPct val="110000"/>
              </a:lnSpc>
              <a:buFont typeface="Arial" panose="020B0604020202020204" pitchFamily="34" charset="0"/>
              <a:buChar char="•"/>
            </a:pPr>
            <a:r>
              <a:rPr lang="en-US" dirty="0">
                <a:solidFill>
                  <a:schemeClr val="tx1"/>
                </a:solidFill>
              </a:rPr>
              <a:t>This is </a:t>
            </a:r>
            <a:r>
              <a:rPr lang="en-US" dirty="0">
                <a:solidFill>
                  <a:srgbClr val="C00000"/>
                </a:solidFill>
              </a:rPr>
              <a:t>knowledge about knowledge</a:t>
            </a:r>
          </a:p>
          <a:p>
            <a:pPr marL="411480" indent="-411480" algn="just">
              <a:lnSpc>
                <a:spcPct val="110000"/>
              </a:lnSpc>
              <a:buFont typeface="Arial" panose="020B0604020202020204" pitchFamily="34" charset="0"/>
              <a:buChar char="•"/>
            </a:pPr>
            <a:r>
              <a:rPr lang="en-US" dirty="0">
                <a:solidFill>
                  <a:srgbClr val="C00000"/>
                </a:solidFill>
              </a:rPr>
              <a:t>used to reason about and improve the performance of AI systems. </a:t>
            </a:r>
          </a:p>
          <a:p>
            <a:pPr marL="411480" indent="-411480" algn="just">
              <a:lnSpc>
                <a:spcPct val="110000"/>
              </a:lnSpc>
              <a:buFont typeface="Arial" panose="020B0604020202020204" pitchFamily="34" charset="0"/>
              <a:buChar char="•"/>
            </a:pPr>
            <a:r>
              <a:rPr lang="en-US" dirty="0">
                <a:solidFill>
                  <a:schemeClr val="tx1"/>
                </a:solidFill>
              </a:rPr>
              <a:t>Example: To remember new information, it is helpful to use strategies such as repetition, visualization, and elaboration. This statement represents metaknowledge because it is </a:t>
            </a:r>
            <a:r>
              <a:rPr lang="en-US" dirty="0">
                <a:solidFill>
                  <a:srgbClr val="0070C0"/>
                </a:solidFill>
              </a:rPr>
              <a:t>knowledge about learning and remembering new information, rather than about a specific fact or concept. </a:t>
            </a:r>
          </a:p>
          <a:p>
            <a:pPr marL="411480" indent="-411480" algn="just">
              <a:lnSpc>
                <a:spcPct val="110000"/>
              </a:lnSpc>
              <a:buFont typeface="Arial" panose="020B0604020202020204" pitchFamily="34" charset="0"/>
              <a:buChar char="•"/>
            </a:pPr>
            <a:r>
              <a:rPr lang="en-US" dirty="0">
                <a:solidFill>
                  <a:schemeClr val="tx1"/>
                </a:solidFill>
              </a:rPr>
              <a:t>It acknowledges that some specific techniques and strategies can be used to enhance memory and learning, and encourages the use of these techniques to improve learning outcomes.</a:t>
            </a:r>
            <a:endParaRPr lang="en-IN" dirty="0">
              <a:solidFill>
                <a:schemeClr val="tx1"/>
              </a:solidFill>
            </a:endParaRPr>
          </a:p>
        </p:txBody>
      </p:sp>
    </p:spTree>
    <p:extLst>
      <p:ext uri="{BB962C8B-B14F-4D97-AF65-F5344CB8AC3E}">
        <p14:creationId xmlns:p14="http://schemas.microsoft.com/office/powerpoint/2010/main" val="119064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AF2D0-A153-4879-78C5-58AB81DFF4A9}"/>
              </a:ext>
            </a:extLst>
          </p:cNvPr>
          <p:cNvSpPr>
            <a:spLocks noGrp="1"/>
          </p:cNvSpPr>
          <p:nvPr>
            <p:ph type="title"/>
          </p:nvPr>
        </p:nvSpPr>
        <p:spPr/>
        <p:txBody>
          <a:bodyPr/>
          <a:lstStyle/>
          <a:p>
            <a:r>
              <a:rPr lang="en-US" b="1" dirty="0"/>
              <a:t>Types of Knowledge in AI</a:t>
            </a:r>
            <a:endParaRPr lang="en-IN" dirty="0"/>
          </a:p>
        </p:txBody>
      </p:sp>
      <p:sp>
        <p:nvSpPr>
          <p:cNvPr id="3" name="Text Placeholder 2">
            <a:extLst>
              <a:ext uri="{FF2B5EF4-FFF2-40B4-BE49-F238E27FC236}">
                <a16:creationId xmlns:a16="http://schemas.microsoft.com/office/drawing/2014/main" id="{F2D021FF-6ED5-01E4-3627-A3CA114B1359}"/>
              </a:ext>
            </a:extLst>
          </p:cNvPr>
          <p:cNvSpPr>
            <a:spLocks noGrp="1"/>
          </p:cNvSpPr>
          <p:nvPr>
            <p:ph type="body" sz="quarter" idx="17"/>
          </p:nvPr>
        </p:nvSpPr>
        <p:spPr>
          <a:xfrm>
            <a:off x="834482" y="1658112"/>
            <a:ext cx="12961441" cy="6352032"/>
          </a:xfrm>
        </p:spPr>
        <p:txBody>
          <a:bodyPr>
            <a:normAutofit fontScale="85000" lnSpcReduction="10000"/>
          </a:bodyPr>
          <a:lstStyle/>
          <a:p>
            <a:pPr marL="0" indent="0">
              <a:buNone/>
            </a:pPr>
            <a:r>
              <a:rPr lang="en-US" dirty="0">
                <a:solidFill>
                  <a:schemeClr val="tx1"/>
                </a:solidFill>
              </a:rPr>
              <a:t>4) Heuristic Knowledge: </a:t>
            </a:r>
          </a:p>
          <a:p>
            <a:pPr marL="411480" indent="-411480" algn="just">
              <a:lnSpc>
                <a:spcPct val="110000"/>
              </a:lnSpc>
              <a:buFont typeface="Arial" panose="020B0604020202020204" pitchFamily="34" charset="0"/>
              <a:buChar char="•"/>
            </a:pPr>
            <a:r>
              <a:rPr lang="en-US" dirty="0">
                <a:solidFill>
                  <a:schemeClr val="tx1"/>
                </a:solidFill>
              </a:rPr>
              <a:t>Heuristics are </a:t>
            </a:r>
            <a:r>
              <a:rPr lang="en-US" dirty="0">
                <a:solidFill>
                  <a:srgbClr val="C00000"/>
                </a:solidFill>
              </a:rPr>
              <a:t>based on past experiences or domain knowledge </a:t>
            </a:r>
          </a:p>
          <a:p>
            <a:pPr marL="411480" indent="-411480" algn="just">
              <a:lnSpc>
                <a:spcPct val="110000"/>
              </a:lnSpc>
              <a:buFont typeface="Arial" panose="020B0604020202020204" pitchFamily="34" charset="0"/>
              <a:buChar char="•"/>
            </a:pPr>
            <a:r>
              <a:rPr lang="en-US" dirty="0">
                <a:solidFill>
                  <a:schemeClr val="tx1"/>
                </a:solidFill>
              </a:rPr>
              <a:t>used in </a:t>
            </a:r>
            <a:r>
              <a:rPr lang="en-US" dirty="0">
                <a:solidFill>
                  <a:srgbClr val="C00000"/>
                </a:solidFill>
              </a:rPr>
              <a:t>decision-making processes</a:t>
            </a:r>
            <a:r>
              <a:rPr lang="en-US" dirty="0">
                <a:solidFill>
                  <a:schemeClr val="tx1"/>
                </a:solidFill>
              </a:rPr>
              <a:t> to guide an AI system toward a solution. </a:t>
            </a:r>
          </a:p>
          <a:p>
            <a:pPr marL="411480" indent="-411480" algn="just">
              <a:lnSpc>
                <a:spcPct val="110000"/>
              </a:lnSpc>
              <a:buFont typeface="Arial" panose="020B0604020202020204" pitchFamily="34" charset="0"/>
              <a:buChar char="•"/>
            </a:pPr>
            <a:r>
              <a:rPr lang="en-US" dirty="0">
                <a:solidFill>
                  <a:schemeClr val="tx1"/>
                </a:solidFill>
              </a:rPr>
              <a:t>Heuristic knowledge is a type of knowledge in AI that refers to rules of thumb or strategies that are used to solve problems quickly and efficiently, but only sometimes optimally. </a:t>
            </a:r>
          </a:p>
          <a:p>
            <a:pPr marL="411480" indent="-411480" algn="just">
              <a:lnSpc>
                <a:spcPct val="110000"/>
              </a:lnSpc>
              <a:buFont typeface="Arial" panose="020B0604020202020204" pitchFamily="34" charset="0"/>
              <a:buChar char="•"/>
            </a:pPr>
            <a:r>
              <a:rPr lang="en-US" dirty="0">
                <a:solidFill>
                  <a:schemeClr val="tx1"/>
                </a:solidFill>
              </a:rPr>
              <a:t>Heuristics are often </a:t>
            </a:r>
            <a:r>
              <a:rPr lang="en-US" dirty="0">
                <a:solidFill>
                  <a:srgbClr val="C00000"/>
                </a:solidFill>
              </a:rPr>
              <a:t>used when there is too much complexity or uncertainty in a problem to use an exact algorithm or solution</a:t>
            </a:r>
            <a:r>
              <a:rPr lang="en-US" dirty="0">
                <a:solidFill>
                  <a:schemeClr val="tx1"/>
                </a:solidFill>
              </a:rPr>
              <a:t>. </a:t>
            </a:r>
          </a:p>
          <a:p>
            <a:pPr marL="411480" indent="-411480" algn="just">
              <a:lnSpc>
                <a:spcPct val="110000"/>
              </a:lnSpc>
              <a:buFont typeface="Arial" panose="020B0604020202020204" pitchFamily="34" charset="0"/>
              <a:buChar char="•"/>
            </a:pPr>
            <a:r>
              <a:rPr lang="en-US" dirty="0">
                <a:solidFill>
                  <a:schemeClr val="tx1"/>
                </a:solidFill>
              </a:rPr>
              <a:t>Example: When packing for a trip, it is helpful to make a list of essential items, pack versatile clothing items that can be mixed and matched, and leave room in the suitcase for any souvenirs or purchases. </a:t>
            </a:r>
          </a:p>
          <a:p>
            <a:pPr marL="411480" indent="-411480" algn="just">
              <a:lnSpc>
                <a:spcPct val="110000"/>
              </a:lnSpc>
              <a:buFont typeface="Arial" panose="020B0604020202020204" pitchFamily="34" charset="0"/>
              <a:buChar char="•"/>
            </a:pPr>
            <a:r>
              <a:rPr lang="en-US" dirty="0">
                <a:solidFill>
                  <a:schemeClr val="tx1"/>
                </a:solidFill>
              </a:rPr>
              <a:t>This statement represents heuristic knowledge because it is a practical set of rules of thumb that can be used to guide decision-making in a specific situation (packing for a trip).</a:t>
            </a:r>
            <a:endParaRPr lang="en-IN" dirty="0">
              <a:solidFill>
                <a:schemeClr val="tx1"/>
              </a:solidFill>
            </a:endParaRPr>
          </a:p>
        </p:txBody>
      </p:sp>
    </p:spTree>
    <p:extLst>
      <p:ext uri="{BB962C8B-B14F-4D97-AF65-F5344CB8AC3E}">
        <p14:creationId xmlns:p14="http://schemas.microsoft.com/office/powerpoint/2010/main" val="136481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CCD6-BBD4-2B4D-61ED-844A0CFE0D1E}"/>
              </a:ext>
            </a:extLst>
          </p:cNvPr>
          <p:cNvSpPr>
            <a:spLocks noGrp="1"/>
          </p:cNvSpPr>
          <p:nvPr>
            <p:ph type="title"/>
          </p:nvPr>
        </p:nvSpPr>
        <p:spPr/>
        <p:txBody>
          <a:bodyPr/>
          <a:lstStyle/>
          <a:p>
            <a:r>
              <a:rPr lang="en-US" b="1" dirty="0">
                <a:solidFill>
                  <a:schemeClr val="tx1"/>
                </a:solidFill>
              </a:rPr>
              <a:t>Types of Knowledge in AI</a:t>
            </a:r>
            <a:endParaRPr lang="en-IN" dirty="0">
              <a:solidFill>
                <a:schemeClr val="tx1"/>
              </a:solidFill>
            </a:endParaRPr>
          </a:p>
        </p:txBody>
      </p:sp>
      <p:sp>
        <p:nvSpPr>
          <p:cNvPr id="3" name="Text Placeholder 2">
            <a:extLst>
              <a:ext uri="{FF2B5EF4-FFF2-40B4-BE49-F238E27FC236}">
                <a16:creationId xmlns:a16="http://schemas.microsoft.com/office/drawing/2014/main" id="{B534DE87-C004-75BF-F0AC-478A3CE3F744}"/>
              </a:ext>
            </a:extLst>
          </p:cNvPr>
          <p:cNvSpPr>
            <a:spLocks noGrp="1"/>
          </p:cNvSpPr>
          <p:nvPr>
            <p:ph type="body" sz="quarter" idx="17"/>
          </p:nvPr>
        </p:nvSpPr>
        <p:spPr>
          <a:xfrm>
            <a:off x="609600" y="1342321"/>
            <a:ext cx="12961441" cy="6201479"/>
          </a:xfrm>
        </p:spPr>
        <p:txBody>
          <a:bodyPr>
            <a:normAutofit lnSpcReduction="10000"/>
          </a:bodyPr>
          <a:lstStyle/>
          <a:p>
            <a:pPr marL="0" indent="0">
              <a:buNone/>
            </a:pPr>
            <a:r>
              <a:rPr lang="en-US" b="1" dirty="0">
                <a:solidFill>
                  <a:schemeClr val="tx1"/>
                </a:solidFill>
              </a:rPr>
              <a:t>5) Structural Knowledge: </a:t>
            </a:r>
          </a:p>
          <a:p>
            <a:pPr marL="411480" indent="-411480" algn="just">
              <a:lnSpc>
                <a:spcPct val="110000"/>
              </a:lnSpc>
              <a:buFont typeface="Arial" panose="020B0604020202020204" pitchFamily="34" charset="0"/>
              <a:buChar char="•"/>
            </a:pPr>
            <a:r>
              <a:rPr lang="en-US" sz="2200" dirty="0">
                <a:solidFill>
                  <a:schemeClr val="tx1"/>
                </a:solidFill>
              </a:rPr>
              <a:t>This is </a:t>
            </a:r>
            <a:r>
              <a:rPr lang="en-US" sz="2200" dirty="0">
                <a:solidFill>
                  <a:srgbClr val="C00000"/>
                </a:solidFill>
              </a:rPr>
              <a:t>knowledge about the structure of a problem or system </a:t>
            </a:r>
          </a:p>
          <a:p>
            <a:pPr marL="411480" indent="-411480" algn="just">
              <a:lnSpc>
                <a:spcPct val="110000"/>
              </a:lnSpc>
              <a:buFont typeface="Arial" panose="020B0604020202020204" pitchFamily="34" charset="0"/>
              <a:buChar char="•"/>
            </a:pPr>
            <a:r>
              <a:rPr lang="en-US" sz="2200" dirty="0">
                <a:solidFill>
                  <a:schemeClr val="tx1"/>
                </a:solidFill>
              </a:rPr>
              <a:t>used to </a:t>
            </a:r>
            <a:r>
              <a:rPr lang="en-US" sz="2200" dirty="0">
                <a:solidFill>
                  <a:srgbClr val="C00000"/>
                </a:solidFill>
              </a:rPr>
              <a:t>help AI systems decompose complex problems into simpler sub-problems</a:t>
            </a:r>
            <a:r>
              <a:rPr lang="en-US" sz="2200" dirty="0">
                <a:solidFill>
                  <a:schemeClr val="tx1"/>
                </a:solidFill>
              </a:rPr>
              <a:t> that can be solved more easily. </a:t>
            </a:r>
          </a:p>
          <a:p>
            <a:pPr marL="411480" indent="-411480" algn="just">
              <a:lnSpc>
                <a:spcPct val="110000"/>
              </a:lnSpc>
              <a:buFont typeface="Arial" panose="020B0604020202020204" pitchFamily="34" charset="0"/>
              <a:buChar char="•"/>
            </a:pPr>
            <a:r>
              <a:rPr lang="en-US" sz="2200" dirty="0">
                <a:solidFill>
                  <a:schemeClr val="tx1"/>
                </a:solidFill>
              </a:rPr>
              <a:t>It is the basic knowledge of problem-solving. </a:t>
            </a:r>
          </a:p>
          <a:p>
            <a:pPr marL="411480" indent="-411480" algn="just">
              <a:lnSpc>
                <a:spcPct val="110000"/>
              </a:lnSpc>
              <a:buFont typeface="Arial" panose="020B0604020202020204" pitchFamily="34" charset="0"/>
              <a:buChar char="•"/>
            </a:pPr>
            <a:r>
              <a:rPr lang="en-US" sz="2200" dirty="0">
                <a:solidFill>
                  <a:schemeClr val="tx1"/>
                </a:solidFill>
              </a:rPr>
              <a:t>It also describes relationships between concepts such as kind of, part of, and grouping of something.</a:t>
            </a:r>
          </a:p>
          <a:p>
            <a:pPr marL="411480" indent="-411480" algn="just">
              <a:lnSpc>
                <a:spcPct val="110000"/>
              </a:lnSpc>
              <a:buFont typeface="Arial" panose="020B0604020202020204" pitchFamily="34" charset="0"/>
              <a:buChar char="•"/>
            </a:pPr>
            <a:r>
              <a:rPr lang="en-US" sz="2200" dirty="0">
                <a:solidFill>
                  <a:schemeClr val="tx1"/>
                </a:solidFill>
              </a:rPr>
              <a:t> Example: In the field of biology, living organisms can be classified into different taxonomic groups based on shared characteristics. These taxonomic groups include domains, kingdoms, phyla, classes, orders, families, genera, and species. </a:t>
            </a:r>
          </a:p>
          <a:p>
            <a:pPr marL="411480" indent="-411480" algn="just">
              <a:lnSpc>
                <a:spcPct val="110000"/>
              </a:lnSpc>
              <a:buFont typeface="Arial" panose="020B0604020202020204" pitchFamily="34" charset="0"/>
              <a:buChar char="•"/>
            </a:pPr>
            <a:r>
              <a:rPr lang="en-US" sz="2200" dirty="0">
                <a:solidFill>
                  <a:schemeClr val="tx1"/>
                </a:solidFill>
              </a:rPr>
              <a:t>This statement represents structural knowledge because it describes the </a:t>
            </a:r>
            <a:r>
              <a:rPr lang="en-US" sz="2200" dirty="0">
                <a:solidFill>
                  <a:srgbClr val="C00000"/>
                </a:solidFill>
              </a:rPr>
              <a:t>hierarchical structure of the taxonomic classification system </a:t>
            </a:r>
            <a:r>
              <a:rPr lang="en-US" sz="2200" dirty="0">
                <a:solidFill>
                  <a:schemeClr val="tx1"/>
                </a:solidFill>
              </a:rPr>
              <a:t>used in biology. It acknowledges that there are specific levels of organization within this system and that each level has its unique characteristics and relationships to other levels.</a:t>
            </a:r>
            <a:endParaRPr lang="en-IN" sz="2200" dirty="0">
              <a:solidFill>
                <a:schemeClr val="tx1"/>
              </a:solidFill>
            </a:endParaRPr>
          </a:p>
        </p:txBody>
      </p:sp>
    </p:spTree>
    <p:extLst>
      <p:ext uri="{BB962C8B-B14F-4D97-AF65-F5344CB8AC3E}">
        <p14:creationId xmlns:p14="http://schemas.microsoft.com/office/powerpoint/2010/main" val="149250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Knowledge Representation</a:t>
            </a:r>
            <a:endParaRPr lang="en-US" b="1" dirty="0"/>
          </a:p>
        </p:txBody>
      </p:sp>
      <mc:AlternateContent xmlns:mc="http://schemas.openxmlformats.org/markup-compatibility/2006" xmlns:p14="http://schemas.microsoft.com/office/powerpoint/2010/main">
        <mc:Choice Requires="p14">
          <p:contentPart p14:bwMode="auto" r:id="rId3">
            <p14:nvContentPartPr>
              <p14:cNvPr id="240" name="Ink 239">
                <a:extLst>
                  <a:ext uri="{FF2B5EF4-FFF2-40B4-BE49-F238E27FC236}">
                    <a16:creationId xmlns:a16="http://schemas.microsoft.com/office/drawing/2014/main" id="{8177454E-7DFC-5D45-BA48-51E1C3C44213}"/>
                  </a:ext>
                </a:extLst>
              </p14:cNvPr>
              <p14:cNvContentPartPr/>
              <p14:nvPr/>
            </p14:nvContentPartPr>
            <p14:xfrm>
              <a:off x="9628594" y="609251"/>
              <a:ext cx="360" cy="360"/>
            </p14:xfrm>
          </p:contentPart>
        </mc:Choice>
        <mc:Fallback xmlns="">
          <p:pic>
            <p:nvPicPr>
              <p:cNvPr id="240" name="Ink 239">
                <a:extLst>
                  <a:ext uri="{FF2B5EF4-FFF2-40B4-BE49-F238E27FC236}">
                    <a16:creationId xmlns:a16="http://schemas.microsoft.com/office/drawing/2014/main" id="{8177454E-7DFC-5D45-BA48-51E1C3C44213}"/>
                  </a:ext>
                </a:extLst>
              </p:cNvPr>
              <p:cNvPicPr/>
              <p:nvPr/>
            </p:nvPicPr>
            <p:blipFill>
              <a:blip r:embed="rId4"/>
              <a:stretch>
                <a:fillRect/>
              </a:stretch>
            </p:blipFill>
            <p:spPr>
              <a:xfrm>
                <a:off x="9613114" y="593771"/>
                <a:ext cx="30960" cy="30960"/>
              </a:xfrm>
              <a:prstGeom prst="rect">
                <a:avLst/>
              </a:prstGeom>
            </p:spPr>
          </p:pic>
        </mc:Fallback>
      </mc:AlternateContent>
      <p:sp>
        <p:nvSpPr>
          <p:cNvPr id="5" name="Text Placeholder 4">
            <a:extLst>
              <a:ext uri="{FF2B5EF4-FFF2-40B4-BE49-F238E27FC236}">
                <a16:creationId xmlns:a16="http://schemas.microsoft.com/office/drawing/2014/main" id="{21943408-639E-4D8F-A5DA-9449BB8029E0}"/>
              </a:ext>
            </a:extLst>
          </p:cNvPr>
          <p:cNvSpPr>
            <a:spLocks noGrp="1"/>
          </p:cNvSpPr>
          <p:nvPr>
            <p:ph type="body" sz="quarter" idx="17"/>
          </p:nvPr>
        </p:nvSpPr>
        <p:spPr>
          <a:xfrm>
            <a:off x="1332734" y="1926444"/>
            <a:ext cx="11964932" cy="3212956"/>
          </a:xfrm>
        </p:spPr>
        <p:txBody>
          <a:bodyPr/>
          <a:lstStyle/>
          <a:p>
            <a:r>
              <a:rPr lang="en-IN" b="0" i="0" dirty="0">
                <a:effectLst/>
                <a:latin typeface="charter"/>
              </a:rPr>
              <a:t>In order to solve complex problems encountered in artificial intelligence, one needs both a large amount of knowledge and some mechanism for manipulating that knowledge to create solutions.</a:t>
            </a:r>
            <a:endParaRPr lang="en-IN" dirty="0"/>
          </a:p>
        </p:txBody>
      </p:sp>
      <p:sp>
        <p:nvSpPr>
          <p:cNvPr id="10" name="TextBox 9">
            <a:extLst>
              <a:ext uri="{FF2B5EF4-FFF2-40B4-BE49-F238E27FC236}">
                <a16:creationId xmlns:a16="http://schemas.microsoft.com/office/drawing/2014/main" id="{C7B5BFE3-CEA9-4E42-801A-2FEEFCD08B47}"/>
              </a:ext>
            </a:extLst>
          </p:cNvPr>
          <p:cNvSpPr txBox="1"/>
          <p:nvPr/>
        </p:nvSpPr>
        <p:spPr>
          <a:xfrm>
            <a:off x="1493521" y="3727000"/>
            <a:ext cx="11964932" cy="978729"/>
          </a:xfrm>
          <a:prstGeom prst="rect">
            <a:avLst/>
          </a:prstGeom>
          <a:noFill/>
        </p:spPr>
        <p:txBody>
          <a:bodyPr wrap="square">
            <a:spAutoFit/>
          </a:bodyPr>
          <a:lstStyle/>
          <a:p>
            <a:r>
              <a:rPr lang="en-IN" sz="2880" dirty="0">
                <a:latin typeface="charter"/>
              </a:rPr>
              <a:t>Knowledge and Representation are two distinct entities. They play central but distinguishable roles in intelligent system.</a:t>
            </a:r>
            <a:endParaRPr lang="en-IN" sz="2880" dirty="0"/>
          </a:p>
        </p:txBody>
      </p:sp>
      <p:sp>
        <p:nvSpPr>
          <p:cNvPr id="12" name="TextBox 11">
            <a:extLst>
              <a:ext uri="{FF2B5EF4-FFF2-40B4-BE49-F238E27FC236}">
                <a16:creationId xmlns:a16="http://schemas.microsoft.com/office/drawing/2014/main" id="{19813030-0F02-465F-BE5B-2FCDD8C719DE}"/>
              </a:ext>
            </a:extLst>
          </p:cNvPr>
          <p:cNvSpPr txBox="1"/>
          <p:nvPr/>
        </p:nvSpPr>
        <p:spPr>
          <a:xfrm>
            <a:off x="1493520" y="5139760"/>
            <a:ext cx="11804146" cy="2308324"/>
          </a:xfrm>
          <a:prstGeom prst="rect">
            <a:avLst/>
          </a:prstGeom>
          <a:noFill/>
        </p:spPr>
        <p:txBody>
          <a:bodyPr wrap="square">
            <a:spAutoFit/>
          </a:bodyPr>
          <a:lstStyle/>
          <a:p>
            <a:pPr algn="l"/>
            <a:r>
              <a:rPr lang="en-IN" sz="2880" dirty="0">
                <a:latin typeface="charter"/>
              </a:rPr>
              <a:t>Knowledge is a description of the world. It determines a system’s competence by what it knows.</a:t>
            </a:r>
          </a:p>
          <a:p>
            <a:pPr algn="l"/>
            <a:endParaRPr lang="en-IN" sz="2880" dirty="0">
              <a:latin typeface="charter"/>
            </a:endParaRPr>
          </a:p>
          <a:p>
            <a:pPr algn="just"/>
            <a:r>
              <a:rPr lang="en-IN" sz="2880" dirty="0">
                <a:latin typeface="charter"/>
              </a:rPr>
              <a:t>Representation is the way knowledge is encoded. It defines a system’s performance in doing something.</a:t>
            </a:r>
          </a:p>
        </p:txBody>
      </p:sp>
    </p:spTree>
    <p:extLst>
      <p:ext uri="{BB962C8B-B14F-4D97-AF65-F5344CB8AC3E}">
        <p14:creationId xmlns:p14="http://schemas.microsoft.com/office/powerpoint/2010/main" val="19323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A48806-2217-B557-DE0C-03134ABEE9C7}"/>
              </a:ext>
            </a:extLst>
          </p:cNvPr>
          <p:cNvSpPr>
            <a:spLocks noGrp="1"/>
          </p:cNvSpPr>
          <p:nvPr>
            <p:ph type="sldNum" sz="quarter" idx="14"/>
          </p:nvPr>
        </p:nvSpPr>
        <p:spPr/>
        <p:txBody>
          <a:bodyPr/>
          <a:lstStyle/>
          <a:p>
            <a:fld id="{45A3C14A-F937-4231-B6F1-40B429FAFB2F}" type="slidenum">
              <a:rPr lang="en-NZ" smtClean="0"/>
              <a:pPr/>
              <a:t>6</a:t>
            </a:fld>
            <a:endParaRPr lang="en-NZ" dirty="0"/>
          </a:p>
        </p:txBody>
      </p:sp>
      <p:sp>
        <p:nvSpPr>
          <p:cNvPr id="3" name="Title 2">
            <a:extLst>
              <a:ext uri="{FF2B5EF4-FFF2-40B4-BE49-F238E27FC236}">
                <a16:creationId xmlns:a16="http://schemas.microsoft.com/office/drawing/2014/main" id="{BF069CF0-1630-0D3F-59F3-E006A0E69EF6}"/>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5510F4D6-6DCB-0993-D58D-EE3174FE5066}"/>
              </a:ext>
            </a:extLst>
          </p:cNvPr>
          <p:cNvSpPr>
            <a:spLocks noGrp="1"/>
          </p:cNvSpPr>
          <p:nvPr>
            <p:ph type="body" sz="quarter" idx="17"/>
          </p:nvPr>
        </p:nvSpPr>
        <p:spPr>
          <a:xfrm>
            <a:off x="834478" y="609600"/>
            <a:ext cx="13414922" cy="5184576"/>
          </a:xfrm>
        </p:spPr>
        <p:txBody>
          <a:bodyPr/>
          <a:lstStyle/>
          <a:p>
            <a:pPr marL="0" indent="0" algn="just">
              <a:lnSpc>
                <a:spcPct val="100000"/>
              </a:lnSpc>
              <a:buNone/>
            </a:pPr>
            <a:r>
              <a:rPr lang="en-US" sz="2400" b="1" dirty="0">
                <a:solidFill>
                  <a:srgbClr val="C00000"/>
                </a:solidFill>
              </a:rPr>
              <a:t>Perfect information</a:t>
            </a:r>
            <a:r>
              <a:rPr lang="en-US" sz="2400" b="1" dirty="0">
                <a:solidFill>
                  <a:schemeClr val="tx1"/>
                </a:solidFill>
              </a:rPr>
              <a:t>:</a:t>
            </a:r>
            <a:r>
              <a:rPr lang="en-US" sz="2400" dirty="0">
                <a:solidFill>
                  <a:schemeClr val="tx1"/>
                </a:solidFill>
              </a:rPr>
              <a:t> </a:t>
            </a:r>
          </a:p>
          <a:p>
            <a:pPr marL="0" indent="0" algn="just">
              <a:lnSpc>
                <a:spcPct val="100000"/>
              </a:lnSpc>
              <a:buNone/>
            </a:pPr>
            <a:r>
              <a:rPr lang="en-US" sz="2400" dirty="0">
                <a:solidFill>
                  <a:schemeClr val="tx1"/>
                </a:solidFill>
              </a:rPr>
              <a:t>A game with the perfect information is one in which </a:t>
            </a:r>
            <a:r>
              <a:rPr lang="en-US" sz="2400" dirty="0">
                <a:solidFill>
                  <a:srgbClr val="0000FF"/>
                </a:solidFill>
              </a:rPr>
              <a:t>agents can look into the complete board. Agents have all the information about the game, and they can see each other moves also. </a:t>
            </a:r>
          </a:p>
          <a:p>
            <a:pPr marL="0" indent="0" algn="just">
              <a:lnSpc>
                <a:spcPct val="100000"/>
              </a:lnSpc>
              <a:buNone/>
            </a:pPr>
            <a:r>
              <a:rPr lang="en-US" sz="2400" dirty="0">
                <a:solidFill>
                  <a:schemeClr val="tx1"/>
                </a:solidFill>
              </a:rPr>
              <a:t>Examples are Chess, Checkers, Go, etc.</a:t>
            </a:r>
          </a:p>
          <a:p>
            <a:pPr marL="0" indent="0" algn="just">
              <a:lnSpc>
                <a:spcPct val="100000"/>
              </a:lnSpc>
              <a:buNone/>
            </a:pPr>
            <a:r>
              <a:rPr lang="en-US" sz="2400" dirty="0">
                <a:solidFill>
                  <a:srgbClr val="C00000"/>
                </a:solidFill>
              </a:rPr>
              <a:t>Imperfect information</a:t>
            </a:r>
            <a:r>
              <a:rPr lang="en-US" sz="2400" dirty="0">
                <a:solidFill>
                  <a:schemeClr val="tx1"/>
                </a:solidFill>
              </a:rPr>
              <a:t>: If in a game agents </a:t>
            </a:r>
            <a:r>
              <a:rPr lang="en-US" sz="2400" dirty="0">
                <a:solidFill>
                  <a:srgbClr val="0000FF"/>
                </a:solidFill>
              </a:rPr>
              <a:t>do not have all information about the game and are not aware of what's going on</a:t>
            </a:r>
            <a:r>
              <a:rPr lang="en-US" sz="2400" dirty="0">
                <a:solidFill>
                  <a:schemeClr val="tx1"/>
                </a:solidFill>
              </a:rPr>
              <a:t>, such types of games are called games with imperfect information, such as tic-tac-toe, Battleship, blind, Bridge, etc.</a:t>
            </a:r>
          </a:p>
          <a:p>
            <a:pPr marL="0" indent="0" algn="just">
              <a:lnSpc>
                <a:spcPct val="100000"/>
              </a:lnSpc>
              <a:buNone/>
            </a:pPr>
            <a:r>
              <a:rPr lang="en-US" sz="2400" dirty="0">
                <a:solidFill>
                  <a:srgbClr val="C00000"/>
                </a:solidFill>
              </a:rPr>
              <a:t>Deterministic games</a:t>
            </a:r>
            <a:r>
              <a:rPr lang="en-US" sz="2400" dirty="0">
                <a:solidFill>
                  <a:schemeClr val="tx1"/>
                </a:solidFill>
              </a:rPr>
              <a:t>: Deterministic games are those games that </a:t>
            </a:r>
            <a:r>
              <a:rPr lang="en-US" sz="2400" dirty="0">
                <a:solidFill>
                  <a:srgbClr val="0000FF"/>
                </a:solidFill>
              </a:rPr>
              <a:t>follow a strict pattern and set of rules for the games,</a:t>
            </a:r>
            <a:r>
              <a:rPr lang="en-US" sz="2400" dirty="0">
                <a:solidFill>
                  <a:schemeClr val="tx1"/>
                </a:solidFill>
              </a:rPr>
              <a:t> and there is </a:t>
            </a:r>
            <a:r>
              <a:rPr lang="en-US" sz="2400" dirty="0">
                <a:solidFill>
                  <a:srgbClr val="0000FF"/>
                </a:solidFill>
              </a:rPr>
              <a:t>no randomness associated </a:t>
            </a:r>
            <a:r>
              <a:rPr lang="en-US" sz="2400" dirty="0">
                <a:solidFill>
                  <a:schemeClr val="tx1"/>
                </a:solidFill>
              </a:rPr>
              <a:t>with them. Examples are chess, Checkers, Go, tic-tac-toe, etc.</a:t>
            </a:r>
          </a:p>
          <a:p>
            <a:pPr marL="0" indent="0" algn="just">
              <a:lnSpc>
                <a:spcPct val="100000"/>
              </a:lnSpc>
              <a:buNone/>
            </a:pPr>
            <a:r>
              <a:rPr lang="en-US" sz="2400" dirty="0">
                <a:solidFill>
                  <a:srgbClr val="C00000"/>
                </a:solidFill>
              </a:rPr>
              <a:t>Non-deterministic games: </a:t>
            </a:r>
            <a:r>
              <a:rPr lang="en-US" sz="2400" dirty="0">
                <a:solidFill>
                  <a:schemeClr val="tx1"/>
                </a:solidFill>
              </a:rPr>
              <a:t>Non-deterministic are those games that have various </a:t>
            </a:r>
            <a:r>
              <a:rPr lang="en-US" sz="2400" dirty="0">
                <a:solidFill>
                  <a:srgbClr val="0000FF"/>
                </a:solidFill>
              </a:rPr>
              <a:t>unpredictable events and have a factor of chance or luck</a:t>
            </a:r>
            <a:r>
              <a:rPr lang="en-US" sz="2400" dirty="0">
                <a:solidFill>
                  <a:schemeClr val="tx1"/>
                </a:solidFill>
              </a:rPr>
              <a:t>. This factor of chance or luck is introduced by either dice or cards. These are random, and each action response is not fixed. Such games are also called stochastic games.</a:t>
            </a:r>
          </a:p>
          <a:p>
            <a:pPr marL="0" indent="0" algn="just">
              <a:lnSpc>
                <a:spcPct val="100000"/>
              </a:lnSpc>
              <a:buNone/>
            </a:pPr>
            <a:r>
              <a:rPr lang="en-US" sz="2400" dirty="0">
                <a:solidFill>
                  <a:schemeClr val="tx1"/>
                </a:solidFill>
              </a:rPr>
              <a:t>Example: Backgammon, Monopoly, Poker, etc.</a:t>
            </a:r>
            <a:endParaRPr lang="en-IN" sz="2400" dirty="0">
              <a:solidFill>
                <a:schemeClr val="tx1"/>
              </a:solidFill>
            </a:endParaRPr>
          </a:p>
        </p:txBody>
      </p:sp>
    </p:spTree>
    <p:extLst>
      <p:ext uri="{BB962C8B-B14F-4D97-AF65-F5344CB8AC3E}">
        <p14:creationId xmlns:p14="http://schemas.microsoft.com/office/powerpoint/2010/main" val="169526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Knowledge Representation</a:t>
            </a:r>
            <a:endParaRPr lang="en-US" b="1" dirty="0"/>
          </a:p>
        </p:txBody>
      </p:sp>
      <mc:AlternateContent xmlns:mc="http://schemas.openxmlformats.org/markup-compatibility/2006" xmlns:p14="http://schemas.microsoft.com/office/powerpoint/2010/main">
        <mc:Choice Requires="p14">
          <p:contentPart p14:bwMode="auto" r:id="rId3">
            <p14:nvContentPartPr>
              <p14:cNvPr id="240" name="Ink 239">
                <a:extLst>
                  <a:ext uri="{FF2B5EF4-FFF2-40B4-BE49-F238E27FC236}">
                    <a16:creationId xmlns:a16="http://schemas.microsoft.com/office/drawing/2014/main" id="{8177454E-7DFC-5D45-BA48-51E1C3C44213}"/>
                  </a:ext>
                </a:extLst>
              </p14:cNvPr>
              <p14:cNvContentPartPr/>
              <p14:nvPr/>
            </p14:nvContentPartPr>
            <p14:xfrm>
              <a:off x="9628594" y="609251"/>
              <a:ext cx="360" cy="360"/>
            </p14:xfrm>
          </p:contentPart>
        </mc:Choice>
        <mc:Fallback xmlns="">
          <p:pic>
            <p:nvPicPr>
              <p:cNvPr id="240" name="Ink 239">
                <a:extLst>
                  <a:ext uri="{FF2B5EF4-FFF2-40B4-BE49-F238E27FC236}">
                    <a16:creationId xmlns:a16="http://schemas.microsoft.com/office/drawing/2014/main" id="{8177454E-7DFC-5D45-BA48-51E1C3C44213}"/>
                  </a:ext>
                </a:extLst>
              </p:cNvPr>
              <p:cNvPicPr/>
              <p:nvPr/>
            </p:nvPicPr>
            <p:blipFill>
              <a:blip r:embed="rId4"/>
              <a:stretch>
                <a:fillRect/>
              </a:stretch>
            </p:blipFill>
            <p:spPr>
              <a:xfrm>
                <a:off x="9613114" y="593771"/>
                <a:ext cx="30960" cy="30960"/>
              </a:xfrm>
              <a:prstGeom prst="rect">
                <a:avLst/>
              </a:prstGeom>
            </p:spPr>
          </p:pic>
        </mc:Fallback>
      </mc:AlternateContent>
      <p:sp>
        <p:nvSpPr>
          <p:cNvPr id="7" name="Text Placeholder 2">
            <a:extLst>
              <a:ext uri="{FF2B5EF4-FFF2-40B4-BE49-F238E27FC236}">
                <a16:creationId xmlns:a16="http://schemas.microsoft.com/office/drawing/2014/main" id="{334F8616-27EE-4158-A591-5D0D5D720AAD}"/>
              </a:ext>
            </a:extLst>
          </p:cNvPr>
          <p:cNvSpPr txBox="1">
            <a:spLocks/>
          </p:cNvSpPr>
          <p:nvPr/>
        </p:nvSpPr>
        <p:spPr>
          <a:xfrm>
            <a:off x="748666" y="1003936"/>
            <a:ext cx="12891134" cy="672464"/>
          </a:xfrm>
          <a:prstGeom prst="rect">
            <a:avLst/>
          </a:prstGeom>
        </p:spPr>
        <p:txBody>
          <a:bodyPr vert="horz" lIns="131674" tIns="65837" rIns="131674" bIns="65837"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altLang="ja-JP" sz="2417" kern="1200" dirty="0">
                <a:solidFill>
                  <a:schemeClr val="tx1"/>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altLang="ja-JP" sz="2167" kern="1200" dirty="0">
                <a:solidFill>
                  <a:schemeClr val="tx1"/>
                </a:solidFill>
                <a:latin typeface="Roboto Medium" pitchFamily="2" charset="0"/>
                <a:ea typeface="Roboto Medium" pitchFamily="2" charset="0"/>
                <a:cs typeface="Roboto Medium"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altLang="ja-JP" sz="2000" kern="1200" dirty="0">
                <a:solidFill>
                  <a:schemeClr val="tx1"/>
                </a:solidFill>
                <a:latin typeface="Roboto Medium" pitchFamily="2" charset="0"/>
                <a:ea typeface="Roboto Medium" pitchFamily="2" charset="0"/>
                <a:cs typeface="Roboto Medium"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Roboto Medium" pitchFamily="2" charset="0"/>
                <a:ea typeface="Roboto Medium" pitchFamily="2" charset="0"/>
                <a:cs typeface="Roboto Medium"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800" dirty="0"/>
              <a:t>Definition</a:t>
            </a:r>
          </a:p>
        </p:txBody>
      </p:sp>
      <p:sp>
        <p:nvSpPr>
          <p:cNvPr id="11" name="TextBox 10">
            <a:extLst>
              <a:ext uri="{FF2B5EF4-FFF2-40B4-BE49-F238E27FC236}">
                <a16:creationId xmlns:a16="http://schemas.microsoft.com/office/drawing/2014/main" id="{DE47539C-6FAF-4C4D-BA29-535A2D58D3EC}"/>
              </a:ext>
            </a:extLst>
          </p:cNvPr>
          <p:cNvSpPr txBox="1"/>
          <p:nvPr/>
        </p:nvSpPr>
        <p:spPr>
          <a:xfrm>
            <a:off x="714565" y="1676400"/>
            <a:ext cx="13707563" cy="5853910"/>
          </a:xfrm>
          <a:prstGeom prst="rect">
            <a:avLst/>
          </a:prstGeom>
          <a:noFill/>
        </p:spPr>
        <p:txBody>
          <a:bodyPr wrap="square">
            <a:spAutoFit/>
          </a:bodyPr>
          <a:lstStyle/>
          <a:p>
            <a:pPr algn="just"/>
            <a:r>
              <a:rPr lang="en-IN" sz="2880" b="1" dirty="0"/>
              <a:t>Knowledge Representation is a field of artificial intelligence that is concerned with presenting real-world information in a form that the computer can ‘understand’ and use to ‘solve’ real-life problems or ‘handle’ real-life tasks.</a:t>
            </a:r>
          </a:p>
          <a:p>
            <a:endParaRPr lang="en-IN" sz="2880" dirty="0"/>
          </a:p>
          <a:p>
            <a:r>
              <a:rPr lang="en-IN" sz="2880" dirty="0"/>
              <a:t>The ability of machines to think and act like humans such as understanding, interpreting and reasoning constitute knowledge representation. </a:t>
            </a:r>
          </a:p>
          <a:p>
            <a:endParaRPr lang="en-IN" sz="2880" dirty="0"/>
          </a:p>
          <a:p>
            <a:pPr algn="just"/>
            <a:r>
              <a:rPr lang="en-IN" sz="2880" dirty="0"/>
              <a:t>It is related to designing agents that can think and ensure that such thinking can constructively contribute to the agent’s behavior. </a:t>
            </a:r>
          </a:p>
          <a:p>
            <a:endParaRPr lang="en-IN" sz="2880" dirty="0"/>
          </a:p>
          <a:p>
            <a:pPr algn="just"/>
            <a:r>
              <a:rPr lang="en-IN" sz="2880" dirty="0">
                <a:solidFill>
                  <a:srgbClr val="000000"/>
                </a:solidFill>
                <a:latin typeface="Poppins"/>
              </a:rPr>
              <a:t>In simple words, knowledge representation allows machines to behave like humans by empowering an AI machine to learn from available information, experience or experts.</a:t>
            </a:r>
            <a:endParaRPr lang="en-IN" sz="2880" dirty="0"/>
          </a:p>
        </p:txBody>
      </p:sp>
    </p:spTree>
    <p:extLst>
      <p:ext uri="{BB962C8B-B14F-4D97-AF65-F5344CB8AC3E}">
        <p14:creationId xmlns:p14="http://schemas.microsoft.com/office/powerpoint/2010/main" val="341391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Knowledge Representation</a:t>
            </a:r>
            <a:endParaRPr lang="en-US" b="1" dirty="0"/>
          </a:p>
        </p:txBody>
      </p:sp>
      <mc:AlternateContent xmlns:mc="http://schemas.openxmlformats.org/markup-compatibility/2006" xmlns:p14="http://schemas.microsoft.com/office/powerpoint/2010/main">
        <mc:Choice Requires="p14">
          <p:contentPart p14:bwMode="auto" r:id="rId3">
            <p14:nvContentPartPr>
              <p14:cNvPr id="240" name="Ink 239">
                <a:extLst>
                  <a:ext uri="{FF2B5EF4-FFF2-40B4-BE49-F238E27FC236}">
                    <a16:creationId xmlns:a16="http://schemas.microsoft.com/office/drawing/2014/main" id="{8177454E-7DFC-5D45-BA48-51E1C3C44213}"/>
                  </a:ext>
                </a:extLst>
              </p14:cNvPr>
              <p14:cNvContentPartPr/>
              <p14:nvPr/>
            </p14:nvContentPartPr>
            <p14:xfrm>
              <a:off x="9628594" y="609251"/>
              <a:ext cx="360" cy="360"/>
            </p14:xfrm>
          </p:contentPart>
        </mc:Choice>
        <mc:Fallback xmlns="">
          <p:pic>
            <p:nvPicPr>
              <p:cNvPr id="240" name="Ink 239">
                <a:extLst>
                  <a:ext uri="{FF2B5EF4-FFF2-40B4-BE49-F238E27FC236}">
                    <a16:creationId xmlns:a16="http://schemas.microsoft.com/office/drawing/2014/main" id="{8177454E-7DFC-5D45-BA48-51E1C3C44213}"/>
                  </a:ext>
                </a:extLst>
              </p:cNvPr>
              <p:cNvPicPr/>
              <p:nvPr/>
            </p:nvPicPr>
            <p:blipFill>
              <a:blip r:embed="rId4"/>
              <a:stretch>
                <a:fillRect/>
              </a:stretch>
            </p:blipFill>
            <p:spPr>
              <a:xfrm>
                <a:off x="9613114" y="593771"/>
                <a:ext cx="30960" cy="30960"/>
              </a:xfrm>
              <a:prstGeom prst="rect">
                <a:avLst/>
              </a:prstGeom>
            </p:spPr>
          </p:pic>
        </mc:Fallback>
      </mc:AlternateContent>
      <p:sp>
        <p:nvSpPr>
          <p:cNvPr id="7" name="Text Placeholder 2">
            <a:extLst>
              <a:ext uri="{FF2B5EF4-FFF2-40B4-BE49-F238E27FC236}">
                <a16:creationId xmlns:a16="http://schemas.microsoft.com/office/drawing/2014/main" id="{334F8616-27EE-4158-A591-5D0D5D720AAD}"/>
              </a:ext>
            </a:extLst>
          </p:cNvPr>
          <p:cNvSpPr txBox="1">
            <a:spLocks/>
          </p:cNvSpPr>
          <p:nvPr/>
        </p:nvSpPr>
        <p:spPr>
          <a:xfrm>
            <a:off x="748666" y="1003936"/>
            <a:ext cx="12891134" cy="672464"/>
          </a:xfrm>
          <a:prstGeom prst="rect">
            <a:avLst/>
          </a:prstGeom>
        </p:spPr>
        <p:txBody>
          <a:bodyPr vert="horz" lIns="131674" tIns="65837" rIns="131674" bIns="65837"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altLang="ja-JP" sz="2417" kern="1200" dirty="0">
                <a:solidFill>
                  <a:schemeClr val="tx1"/>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altLang="ja-JP" sz="2167" kern="1200" dirty="0">
                <a:solidFill>
                  <a:schemeClr val="tx1"/>
                </a:solidFill>
                <a:latin typeface="Roboto Medium" pitchFamily="2" charset="0"/>
                <a:ea typeface="Roboto Medium" pitchFamily="2" charset="0"/>
                <a:cs typeface="Roboto Medium"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altLang="ja-JP" sz="2000" kern="1200" dirty="0">
                <a:solidFill>
                  <a:schemeClr val="tx1"/>
                </a:solidFill>
                <a:latin typeface="Roboto Medium" pitchFamily="2" charset="0"/>
                <a:ea typeface="Roboto Medium" pitchFamily="2" charset="0"/>
                <a:cs typeface="Roboto Medium"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Roboto Medium" pitchFamily="2" charset="0"/>
                <a:ea typeface="Roboto Medium" pitchFamily="2" charset="0"/>
                <a:cs typeface="Roboto Medium"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800" dirty="0"/>
              <a:t>Importance</a:t>
            </a:r>
          </a:p>
        </p:txBody>
      </p:sp>
      <p:sp>
        <p:nvSpPr>
          <p:cNvPr id="6" name="TextBox 5">
            <a:extLst>
              <a:ext uri="{FF2B5EF4-FFF2-40B4-BE49-F238E27FC236}">
                <a16:creationId xmlns:a16="http://schemas.microsoft.com/office/drawing/2014/main" id="{3845641E-4C98-46D7-A654-AAC2134A2419}"/>
              </a:ext>
            </a:extLst>
          </p:cNvPr>
          <p:cNvSpPr txBox="1"/>
          <p:nvPr/>
        </p:nvSpPr>
        <p:spPr>
          <a:xfrm>
            <a:off x="714564" y="2070725"/>
            <a:ext cx="13149943" cy="3711785"/>
          </a:xfrm>
          <a:prstGeom prst="rect">
            <a:avLst/>
          </a:prstGeom>
          <a:noFill/>
        </p:spPr>
        <p:txBody>
          <a:bodyPr wrap="square">
            <a:spAutoFit/>
          </a:bodyPr>
          <a:lstStyle/>
          <a:p>
            <a:pPr algn="just"/>
            <a:r>
              <a:rPr lang="en-IN" sz="3360" dirty="0"/>
              <a:t>Knowledge representation plays a crucial role in artificial intelligence. </a:t>
            </a:r>
          </a:p>
          <a:p>
            <a:endParaRPr lang="en-IN" sz="3360" dirty="0"/>
          </a:p>
          <a:p>
            <a:pPr algn="just"/>
            <a:r>
              <a:rPr lang="en-IN" sz="3360" dirty="0"/>
              <a:t>It has to do with the ‘thinking’ of AI systems and contributes to its intelligent behavior. </a:t>
            </a:r>
          </a:p>
          <a:p>
            <a:endParaRPr lang="en-IN" sz="3360" dirty="0"/>
          </a:p>
          <a:p>
            <a:pPr algn="just"/>
            <a:r>
              <a:rPr lang="en-IN" sz="3360" dirty="0"/>
              <a:t>Knowledge Representation is a radical and new approach to AI that is changing the world.</a:t>
            </a:r>
          </a:p>
        </p:txBody>
      </p:sp>
    </p:spTree>
    <p:extLst>
      <p:ext uri="{BB962C8B-B14F-4D97-AF65-F5344CB8AC3E}">
        <p14:creationId xmlns:p14="http://schemas.microsoft.com/office/powerpoint/2010/main" val="2620984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48986"/>
            <a:ext cx="9655505" cy="529111"/>
          </a:xfrm>
        </p:spPr>
        <p:txBody>
          <a:bodyPr/>
          <a:lstStyle/>
          <a:p>
            <a:r>
              <a:rPr lang="en-IN" b="1" dirty="0"/>
              <a:t>Knowledge Representation properties</a:t>
            </a:r>
            <a:endParaRPr lang="en-US" b="1" dirty="0"/>
          </a:p>
        </p:txBody>
      </p:sp>
      <mc:AlternateContent xmlns:mc="http://schemas.openxmlformats.org/markup-compatibility/2006" xmlns:p14="http://schemas.microsoft.com/office/powerpoint/2010/main">
        <mc:Choice Requires="p14">
          <p:contentPart p14:bwMode="auto" r:id="rId3">
            <p14:nvContentPartPr>
              <p14:cNvPr id="240" name="Ink 239">
                <a:extLst>
                  <a:ext uri="{FF2B5EF4-FFF2-40B4-BE49-F238E27FC236}">
                    <a16:creationId xmlns:a16="http://schemas.microsoft.com/office/drawing/2014/main" id="{8177454E-7DFC-5D45-BA48-51E1C3C44213}"/>
                  </a:ext>
                </a:extLst>
              </p14:cNvPr>
              <p14:cNvContentPartPr/>
              <p14:nvPr/>
            </p14:nvContentPartPr>
            <p14:xfrm>
              <a:off x="9628594" y="609251"/>
              <a:ext cx="360" cy="360"/>
            </p14:xfrm>
          </p:contentPart>
        </mc:Choice>
        <mc:Fallback xmlns="">
          <p:pic>
            <p:nvPicPr>
              <p:cNvPr id="240" name="Ink 239">
                <a:extLst>
                  <a:ext uri="{FF2B5EF4-FFF2-40B4-BE49-F238E27FC236}">
                    <a16:creationId xmlns:a16="http://schemas.microsoft.com/office/drawing/2014/main" id="{8177454E-7DFC-5D45-BA48-51E1C3C44213}"/>
                  </a:ext>
                </a:extLst>
              </p:cNvPr>
              <p:cNvPicPr/>
              <p:nvPr/>
            </p:nvPicPr>
            <p:blipFill>
              <a:blip r:embed="rId4"/>
              <a:stretch>
                <a:fillRect/>
              </a:stretch>
            </p:blipFill>
            <p:spPr>
              <a:xfrm>
                <a:off x="9613114" y="593771"/>
                <a:ext cx="30960" cy="30960"/>
              </a:xfrm>
              <a:prstGeom prst="rect">
                <a:avLst/>
              </a:prstGeom>
            </p:spPr>
          </p:pic>
        </mc:Fallback>
      </mc:AlternateContent>
      <p:sp>
        <p:nvSpPr>
          <p:cNvPr id="10" name="TextBox 9">
            <a:extLst>
              <a:ext uri="{FF2B5EF4-FFF2-40B4-BE49-F238E27FC236}">
                <a16:creationId xmlns:a16="http://schemas.microsoft.com/office/drawing/2014/main" id="{C416E749-E1F4-43CC-BC4E-AB70554F60C1}"/>
              </a:ext>
            </a:extLst>
          </p:cNvPr>
          <p:cNvSpPr txBox="1"/>
          <p:nvPr/>
        </p:nvSpPr>
        <p:spPr>
          <a:xfrm>
            <a:off x="1238887" y="1122908"/>
            <a:ext cx="13273028" cy="6740307"/>
          </a:xfrm>
          <a:prstGeom prst="rect">
            <a:avLst/>
          </a:prstGeom>
          <a:noFill/>
        </p:spPr>
        <p:txBody>
          <a:bodyPr wrap="square">
            <a:spAutoFit/>
          </a:bodyPr>
          <a:lstStyle/>
          <a:p>
            <a:pPr marL="548640" indent="-548640">
              <a:buFont typeface="Arial" panose="020B0604020202020204" pitchFamily="34" charset="0"/>
              <a:buChar char="•"/>
            </a:pPr>
            <a:r>
              <a:rPr lang="en-US" sz="2880" b="1" dirty="0"/>
              <a:t>Representational Adequacy: </a:t>
            </a:r>
          </a:p>
          <a:p>
            <a:pPr marL="548640" indent="-548640">
              <a:buFont typeface="Arial" panose="020B0604020202020204" pitchFamily="34" charset="0"/>
              <a:buChar char="•"/>
            </a:pPr>
            <a:r>
              <a:rPr lang="en-US" sz="2880" dirty="0">
                <a:solidFill>
                  <a:srgbClr val="FF0000"/>
                </a:solidFill>
              </a:rPr>
              <a:t>The ability to represent all kinds of knowledge that are needed in that domain</a:t>
            </a:r>
            <a:r>
              <a:rPr lang="en-US" sz="2880" dirty="0"/>
              <a:t>.</a:t>
            </a:r>
          </a:p>
          <a:p>
            <a:endParaRPr lang="en-US" sz="2880" dirty="0"/>
          </a:p>
          <a:p>
            <a:pPr marL="548640" indent="-548640">
              <a:buFont typeface="Arial" panose="020B0604020202020204" pitchFamily="34" charset="0"/>
              <a:buChar char="•"/>
            </a:pPr>
            <a:r>
              <a:rPr lang="en-US" sz="2880" b="1" dirty="0"/>
              <a:t>Inferential Adequacy: </a:t>
            </a:r>
          </a:p>
          <a:p>
            <a:pPr marL="548640" indent="-548640">
              <a:buFont typeface="Arial" panose="020B0604020202020204" pitchFamily="34" charset="0"/>
              <a:buChar char="•"/>
            </a:pPr>
            <a:r>
              <a:rPr lang="en-US" sz="2880" dirty="0">
                <a:solidFill>
                  <a:srgbClr val="FF0000"/>
                </a:solidFill>
              </a:rPr>
              <a:t>The ability to manipulate the representational structures to derive new structures </a:t>
            </a:r>
            <a:r>
              <a:rPr lang="en-US" sz="2880" dirty="0"/>
              <a:t>corresponding to new knowledge inferred from old.</a:t>
            </a:r>
          </a:p>
          <a:p>
            <a:endParaRPr lang="en-US" sz="2880" dirty="0"/>
          </a:p>
          <a:p>
            <a:pPr marL="548640" indent="-548640">
              <a:buFont typeface="Arial" panose="020B0604020202020204" pitchFamily="34" charset="0"/>
              <a:buChar char="•"/>
            </a:pPr>
            <a:r>
              <a:rPr lang="en-US" sz="2880" b="1" dirty="0"/>
              <a:t>Inferential Efficiency: </a:t>
            </a:r>
          </a:p>
          <a:p>
            <a:pPr marL="548640" indent="-548640">
              <a:buFont typeface="Arial" panose="020B0604020202020204" pitchFamily="34" charset="0"/>
              <a:buChar char="•"/>
            </a:pPr>
            <a:r>
              <a:rPr lang="en-US" sz="2880" dirty="0">
                <a:solidFill>
                  <a:srgbClr val="FF0000"/>
                </a:solidFill>
              </a:rPr>
              <a:t>The ability to incorporate additional information into the knowledge structure</a:t>
            </a:r>
            <a:r>
              <a:rPr lang="en-US" sz="2880" dirty="0"/>
              <a:t> that can be used to focus the attention of the inference mechanisms in the most promising direction.</a:t>
            </a:r>
          </a:p>
          <a:p>
            <a:endParaRPr lang="en-US" sz="2880" dirty="0"/>
          </a:p>
          <a:p>
            <a:pPr marL="548640" indent="-548640">
              <a:buFont typeface="Arial" panose="020B0604020202020204" pitchFamily="34" charset="0"/>
              <a:buChar char="•"/>
            </a:pPr>
            <a:r>
              <a:rPr lang="en-US" sz="2880" b="1" dirty="0"/>
              <a:t>Acquisitional Efficiency: </a:t>
            </a:r>
          </a:p>
          <a:p>
            <a:pPr marL="548640" indent="-548640">
              <a:buFont typeface="Arial" panose="020B0604020202020204" pitchFamily="34" charset="0"/>
              <a:buChar char="•"/>
            </a:pPr>
            <a:r>
              <a:rPr lang="en-US" sz="2880" dirty="0">
                <a:solidFill>
                  <a:srgbClr val="FF0000"/>
                </a:solidFill>
              </a:rPr>
              <a:t>The ability to acquire new knowledge using automatic methods wherever possible</a:t>
            </a:r>
            <a:r>
              <a:rPr lang="en-US" sz="2880" dirty="0"/>
              <a:t> rather than relying on human intervention.</a:t>
            </a:r>
            <a:endParaRPr lang="en-IN" sz="2880" dirty="0"/>
          </a:p>
        </p:txBody>
      </p:sp>
    </p:spTree>
    <p:extLst>
      <p:ext uri="{BB962C8B-B14F-4D97-AF65-F5344CB8AC3E}">
        <p14:creationId xmlns:p14="http://schemas.microsoft.com/office/powerpoint/2010/main" val="240965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animEffect transition="in" filter="fade">
                                      <p:cBhvr>
                                        <p:cTn id="27" dur="500"/>
                                        <p:tgtEl>
                                          <p:spTgt spid="10">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9" end="9"/>
                                            </p:txEl>
                                          </p:spTgt>
                                        </p:tgtEl>
                                        <p:attrNameLst>
                                          <p:attrName>style.visibility</p:attrName>
                                        </p:attrNameLst>
                                      </p:cBhvr>
                                      <p:to>
                                        <p:strVal val="visible"/>
                                      </p:to>
                                    </p:set>
                                    <p:animEffect transition="in" filter="fade">
                                      <p:cBhvr>
                                        <p:cTn id="32" dur="500"/>
                                        <p:tgtEl>
                                          <p:spTgt spid="10">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10" end="10"/>
                                            </p:txEl>
                                          </p:spTgt>
                                        </p:tgtEl>
                                        <p:attrNameLst>
                                          <p:attrName>style.visibility</p:attrName>
                                        </p:attrNameLst>
                                      </p:cBhvr>
                                      <p:to>
                                        <p:strVal val="visible"/>
                                      </p:to>
                                    </p:set>
                                    <p:animEffect transition="in" filter="fade">
                                      <p:cBhvr>
                                        <p:cTn id="37"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9A7AF3-853C-FE76-E969-E00B09D0A662}"/>
              </a:ext>
            </a:extLst>
          </p:cNvPr>
          <p:cNvSpPr>
            <a:spLocks noGrp="1"/>
          </p:cNvSpPr>
          <p:nvPr>
            <p:ph type="title"/>
          </p:nvPr>
        </p:nvSpPr>
        <p:spPr>
          <a:xfrm>
            <a:off x="834480" y="474943"/>
            <a:ext cx="13491119" cy="1005842"/>
          </a:xfrm>
        </p:spPr>
        <p:txBody>
          <a:bodyPr/>
          <a:lstStyle/>
          <a:p>
            <a:r>
              <a:rPr lang="en-IN" dirty="0">
                <a:solidFill>
                  <a:schemeClr val="tx1"/>
                </a:solidFill>
              </a:rPr>
              <a:t>Techniques of Knowledge Representation</a:t>
            </a:r>
          </a:p>
        </p:txBody>
      </p:sp>
      <p:sp>
        <p:nvSpPr>
          <p:cNvPr id="6" name="Text Placeholder 5">
            <a:extLst>
              <a:ext uri="{FF2B5EF4-FFF2-40B4-BE49-F238E27FC236}">
                <a16:creationId xmlns:a16="http://schemas.microsoft.com/office/drawing/2014/main" id="{E9837A3D-05DC-F101-D49F-42EB613EBC07}"/>
              </a:ext>
            </a:extLst>
          </p:cNvPr>
          <p:cNvSpPr>
            <a:spLocks noGrp="1"/>
          </p:cNvSpPr>
          <p:nvPr>
            <p:ph type="body" sz="quarter" idx="17"/>
          </p:nvPr>
        </p:nvSpPr>
        <p:spPr/>
        <p:txBody>
          <a:bodyPr/>
          <a:lstStyle/>
          <a:p>
            <a:pPr marL="0" indent="0">
              <a:buNone/>
            </a:pPr>
            <a:endParaRPr lang="en-IN" dirty="0">
              <a:solidFill>
                <a:schemeClr val="tx1"/>
              </a:solidFill>
            </a:endParaRPr>
          </a:p>
        </p:txBody>
      </p:sp>
      <p:pic>
        <p:nvPicPr>
          <p:cNvPr id="8" name="Picture 7">
            <a:extLst>
              <a:ext uri="{FF2B5EF4-FFF2-40B4-BE49-F238E27FC236}">
                <a16:creationId xmlns:a16="http://schemas.microsoft.com/office/drawing/2014/main" id="{CF812974-302A-F4A3-C725-B9DB5168D377}"/>
              </a:ext>
            </a:extLst>
          </p:cNvPr>
          <p:cNvPicPr>
            <a:picLocks noChangeAspect="1"/>
          </p:cNvPicPr>
          <p:nvPr/>
        </p:nvPicPr>
        <p:blipFill>
          <a:blip r:embed="rId2"/>
          <a:stretch>
            <a:fillRect/>
          </a:stretch>
        </p:blipFill>
        <p:spPr>
          <a:xfrm>
            <a:off x="1385887" y="1504950"/>
            <a:ext cx="11858625" cy="5886450"/>
          </a:xfrm>
          <a:prstGeom prst="rect">
            <a:avLst/>
          </a:prstGeom>
        </p:spPr>
      </p:pic>
    </p:spTree>
    <p:extLst>
      <p:ext uri="{BB962C8B-B14F-4D97-AF65-F5344CB8AC3E}">
        <p14:creationId xmlns:p14="http://schemas.microsoft.com/office/powerpoint/2010/main" val="318434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D694F-8271-A23C-C887-5D6F10C29CD7}"/>
              </a:ext>
            </a:extLst>
          </p:cNvPr>
          <p:cNvSpPr>
            <a:spLocks noGrp="1"/>
          </p:cNvSpPr>
          <p:nvPr>
            <p:ph type="sldNum" sz="quarter" idx="14"/>
          </p:nvPr>
        </p:nvSpPr>
        <p:spPr/>
        <p:txBody>
          <a:bodyPr/>
          <a:lstStyle/>
          <a:p>
            <a:fld id="{45A3C14A-F937-4231-B6F1-40B429FAFB2F}" type="slidenum">
              <a:rPr lang="en-NZ" smtClean="0"/>
              <a:pPr/>
              <a:t>64</a:t>
            </a:fld>
            <a:endParaRPr lang="en-NZ" dirty="0"/>
          </a:p>
        </p:txBody>
      </p:sp>
      <p:sp>
        <p:nvSpPr>
          <p:cNvPr id="3" name="Title 2">
            <a:extLst>
              <a:ext uri="{FF2B5EF4-FFF2-40B4-BE49-F238E27FC236}">
                <a16:creationId xmlns:a16="http://schemas.microsoft.com/office/drawing/2014/main" id="{6B188CAC-FE77-94D9-B094-71ED940989E9}"/>
              </a:ext>
            </a:extLst>
          </p:cNvPr>
          <p:cNvSpPr>
            <a:spLocks noGrp="1"/>
          </p:cNvSpPr>
          <p:nvPr>
            <p:ph type="title"/>
          </p:nvPr>
        </p:nvSpPr>
        <p:spPr>
          <a:xfrm>
            <a:off x="834480" y="474943"/>
            <a:ext cx="14329319" cy="1005842"/>
          </a:xfrm>
        </p:spPr>
        <p:txBody>
          <a:bodyPr/>
          <a:lstStyle/>
          <a:p>
            <a:r>
              <a:rPr lang="en-IN" dirty="0">
                <a:solidFill>
                  <a:schemeClr val="tx1"/>
                </a:solidFill>
              </a:rPr>
              <a:t>Techniques of Knowledge Representation</a:t>
            </a:r>
            <a:endParaRPr lang="en-IN" dirty="0"/>
          </a:p>
        </p:txBody>
      </p:sp>
      <p:sp>
        <p:nvSpPr>
          <p:cNvPr id="4" name="Text Placeholder 3">
            <a:extLst>
              <a:ext uri="{FF2B5EF4-FFF2-40B4-BE49-F238E27FC236}">
                <a16:creationId xmlns:a16="http://schemas.microsoft.com/office/drawing/2014/main" id="{C97F18C5-F717-6338-16E4-372A192404FA}"/>
              </a:ext>
            </a:extLst>
          </p:cNvPr>
          <p:cNvSpPr>
            <a:spLocks noGrp="1"/>
          </p:cNvSpPr>
          <p:nvPr>
            <p:ph type="body" sz="quarter" idx="17"/>
          </p:nvPr>
        </p:nvSpPr>
        <p:spPr>
          <a:xfrm>
            <a:off x="1002596" y="1219200"/>
            <a:ext cx="13704004" cy="5184576"/>
          </a:xfrm>
        </p:spPr>
        <p:txBody>
          <a:bodyPr/>
          <a:lstStyle/>
          <a:p>
            <a:r>
              <a:rPr lang="en-IN" dirty="0">
                <a:solidFill>
                  <a:schemeClr val="tx1"/>
                </a:solidFill>
              </a:rPr>
              <a:t>Logical Representation</a:t>
            </a:r>
          </a:p>
          <a:p>
            <a:pPr marL="342900" indent="-342900">
              <a:buFont typeface="Arial" panose="020B0604020202020204" pitchFamily="34" charset="0"/>
              <a:buChar char="•"/>
            </a:pPr>
            <a:r>
              <a:rPr lang="en-US" sz="2000" dirty="0">
                <a:solidFill>
                  <a:schemeClr val="tx1"/>
                </a:solidFill>
              </a:rPr>
              <a:t>Logical representation is </a:t>
            </a:r>
            <a:r>
              <a:rPr lang="en-US" sz="2000" dirty="0">
                <a:solidFill>
                  <a:srgbClr val="C00000"/>
                </a:solidFill>
              </a:rPr>
              <a:t>a language with some concrete rules </a:t>
            </a:r>
            <a:r>
              <a:rPr lang="en-US" sz="2000" dirty="0">
                <a:solidFill>
                  <a:schemeClr val="tx1"/>
                </a:solidFill>
              </a:rPr>
              <a:t>that deal with propositions and has no ambiguity in representation. </a:t>
            </a:r>
          </a:p>
          <a:p>
            <a:pPr marL="342900" indent="-342900">
              <a:buFont typeface="Arial" panose="020B0604020202020204" pitchFamily="34" charset="0"/>
              <a:buChar char="•"/>
            </a:pPr>
            <a:r>
              <a:rPr lang="en-US" sz="2000" dirty="0">
                <a:solidFill>
                  <a:schemeClr val="tx1"/>
                </a:solidFill>
              </a:rPr>
              <a:t>Logical representation means </a:t>
            </a:r>
            <a:r>
              <a:rPr lang="en-US" sz="2000" dirty="0">
                <a:solidFill>
                  <a:srgbClr val="C00000"/>
                </a:solidFill>
              </a:rPr>
              <a:t>drawing a conclusion based on various conditions. </a:t>
            </a:r>
          </a:p>
          <a:p>
            <a:pPr marL="342900" indent="-342900">
              <a:buFont typeface="Arial" panose="020B0604020202020204" pitchFamily="34" charset="0"/>
              <a:buChar char="•"/>
            </a:pPr>
            <a:r>
              <a:rPr lang="en-US" sz="2000" dirty="0">
                <a:solidFill>
                  <a:schemeClr val="tx1"/>
                </a:solidFill>
              </a:rPr>
              <a:t>This representation lays down some important communication rules. </a:t>
            </a:r>
          </a:p>
          <a:p>
            <a:pPr marL="342900" indent="-342900">
              <a:buFont typeface="Arial" panose="020B0604020202020204" pitchFamily="34" charset="0"/>
              <a:buChar char="•"/>
            </a:pPr>
            <a:r>
              <a:rPr lang="en-US" sz="2000" dirty="0">
                <a:solidFill>
                  <a:schemeClr val="tx1"/>
                </a:solidFill>
              </a:rPr>
              <a:t>It consists of </a:t>
            </a:r>
            <a:r>
              <a:rPr lang="en-US" sz="2000" dirty="0">
                <a:solidFill>
                  <a:srgbClr val="C00000"/>
                </a:solidFill>
              </a:rPr>
              <a:t>precisely defined syntax and semantics </a:t>
            </a:r>
            <a:r>
              <a:rPr lang="en-US" sz="2000" dirty="0">
                <a:solidFill>
                  <a:schemeClr val="tx1"/>
                </a:solidFill>
              </a:rPr>
              <a:t>supporting sound inference. </a:t>
            </a:r>
          </a:p>
          <a:p>
            <a:pPr marL="342900" indent="-342900">
              <a:buFont typeface="Arial" panose="020B0604020202020204" pitchFamily="34" charset="0"/>
              <a:buChar char="•"/>
            </a:pPr>
            <a:r>
              <a:rPr lang="en-US" sz="2000" dirty="0">
                <a:solidFill>
                  <a:schemeClr val="tx1"/>
                </a:solidFill>
              </a:rPr>
              <a:t>Each </a:t>
            </a:r>
            <a:r>
              <a:rPr lang="en-US" sz="2000" dirty="0">
                <a:solidFill>
                  <a:srgbClr val="C00000"/>
                </a:solidFill>
              </a:rPr>
              <a:t>sentence can be translated into logic </a:t>
            </a:r>
            <a:r>
              <a:rPr lang="en-US" sz="2000" dirty="0">
                <a:solidFill>
                  <a:schemeClr val="tx1"/>
                </a:solidFill>
              </a:rPr>
              <a:t>using syntax and semantics</a:t>
            </a:r>
          </a:p>
          <a:p>
            <a:pPr marL="342900" indent="-342900">
              <a:buFont typeface="Wingdings" panose="05000000000000000000" pitchFamily="2" charset="2"/>
              <a:buChar char="v"/>
            </a:pPr>
            <a:r>
              <a:rPr lang="en-US" sz="2000" dirty="0">
                <a:solidFill>
                  <a:schemeClr val="tx1"/>
                </a:solidFill>
              </a:rPr>
              <a:t>Syntax:</a:t>
            </a:r>
          </a:p>
          <a:p>
            <a:pPr marL="291466" lvl="1" indent="0">
              <a:buNone/>
            </a:pPr>
            <a:r>
              <a:rPr lang="en-US" sz="2000" dirty="0">
                <a:solidFill>
                  <a:schemeClr val="tx1"/>
                </a:solidFill>
              </a:rPr>
              <a:t>o Syntaxes are the rules that decide how we can construct legal sentences in logic.</a:t>
            </a:r>
          </a:p>
          <a:p>
            <a:pPr marL="291466" lvl="1" indent="0">
              <a:buNone/>
            </a:pPr>
            <a:r>
              <a:rPr lang="en-US" sz="2000" dirty="0">
                <a:solidFill>
                  <a:schemeClr val="tx1"/>
                </a:solidFill>
              </a:rPr>
              <a:t>o It determines which symbol we can use in knowledge representation.</a:t>
            </a:r>
          </a:p>
          <a:p>
            <a:pPr marL="291466" lvl="1" indent="0">
              <a:buNone/>
            </a:pPr>
            <a:r>
              <a:rPr lang="en-US" sz="2000" dirty="0">
                <a:solidFill>
                  <a:schemeClr val="tx1"/>
                </a:solidFill>
              </a:rPr>
              <a:t>o How to write those symbols.</a:t>
            </a:r>
          </a:p>
          <a:p>
            <a:pPr marL="342900" indent="-342900">
              <a:buFont typeface="Wingdings" panose="05000000000000000000" pitchFamily="2" charset="2"/>
              <a:buChar char="v"/>
            </a:pPr>
            <a:r>
              <a:rPr lang="en-US" sz="2000" dirty="0">
                <a:solidFill>
                  <a:schemeClr val="tx1"/>
                </a:solidFill>
              </a:rPr>
              <a:t>Semantics:</a:t>
            </a:r>
          </a:p>
          <a:p>
            <a:pPr marL="291466" lvl="1" indent="0">
              <a:buNone/>
            </a:pPr>
            <a:r>
              <a:rPr lang="en-US" sz="2000" dirty="0">
                <a:solidFill>
                  <a:schemeClr val="tx1"/>
                </a:solidFill>
              </a:rPr>
              <a:t>o Semantics are the rules by which we can interpret the sentence in the logic.</a:t>
            </a:r>
          </a:p>
          <a:p>
            <a:pPr marL="291466" lvl="1" indent="0">
              <a:buNone/>
            </a:pPr>
            <a:r>
              <a:rPr lang="en-US" sz="2000" dirty="0">
                <a:solidFill>
                  <a:schemeClr val="tx1"/>
                </a:solidFill>
              </a:rPr>
              <a:t>o Semantic also involves assigning a meaning to each sentence</a:t>
            </a:r>
            <a:endParaRPr lang="en-IN" sz="2000" dirty="0">
              <a:solidFill>
                <a:schemeClr val="tx1"/>
              </a:solidFill>
            </a:endParaRPr>
          </a:p>
        </p:txBody>
      </p:sp>
    </p:spTree>
    <p:extLst>
      <p:ext uri="{BB962C8B-B14F-4D97-AF65-F5344CB8AC3E}">
        <p14:creationId xmlns:p14="http://schemas.microsoft.com/office/powerpoint/2010/main" val="366514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9" end="9"/>
                                            </p:txEl>
                                          </p:spTgt>
                                        </p:tgtEl>
                                        <p:attrNameLst>
                                          <p:attrName>style.visibility</p:attrName>
                                        </p:attrNameLst>
                                      </p:cBhvr>
                                      <p:to>
                                        <p:strVal val="visible"/>
                                      </p:to>
                                    </p:set>
                                    <p:animEffect transition="in" filter="fade">
                                      <p:cBhvr>
                                        <p:cTn id="46" dur="500"/>
                                        <p:tgtEl>
                                          <p:spTgt spid="4">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animEffect transition="in" filter="fade">
                                      <p:cBhvr>
                                        <p:cTn id="51" dur="500"/>
                                        <p:tgtEl>
                                          <p:spTgt spid="4">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11" end="11"/>
                                            </p:txEl>
                                          </p:spTgt>
                                        </p:tgtEl>
                                        <p:attrNameLst>
                                          <p:attrName>style.visibility</p:attrName>
                                        </p:attrNameLst>
                                      </p:cBhvr>
                                      <p:to>
                                        <p:strVal val="visible"/>
                                      </p:to>
                                    </p:set>
                                    <p:animEffect transition="in" filter="fade">
                                      <p:cBhvr>
                                        <p:cTn id="54" dur="500"/>
                                        <p:tgtEl>
                                          <p:spTgt spid="4">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txEl>
                                              <p:pRg st="12" end="12"/>
                                            </p:txEl>
                                          </p:spTgt>
                                        </p:tgtEl>
                                        <p:attrNameLst>
                                          <p:attrName>style.visibility</p:attrName>
                                        </p:attrNameLst>
                                      </p:cBhvr>
                                      <p:to>
                                        <p:strVal val="visible"/>
                                      </p:to>
                                    </p:set>
                                    <p:animEffect transition="in" filter="fade">
                                      <p:cBhvr>
                                        <p:cTn id="5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40755F-79F9-BC57-03E4-F16C62BB7F32}"/>
              </a:ext>
            </a:extLst>
          </p:cNvPr>
          <p:cNvSpPr>
            <a:spLocks noGrp="1"/>
          </p:cNvSpPr>
          <p:nvPr>
            <p:ph type="sldNum" sz="quarter" idx="14"/>
          </p:nvPr>
        </p:nvSpPr>
        <p:spPr/>
        <p:txBody>
          <a:bodyPr/>
          <a:lstStyle/>
          <a:p>
            <a:fld id="{45A3C14A-F937-4231-B6F1-40B429FAFB2F}" type="slidenum">
              <a:rPr lang="en-NZ" smtClean="0"/>
              <a:pPr/>
              <a:t>65</a:t>
            </a:fld>
            <a:endParaRPr lang="en-NZ" dirty="0"/>
          </a:p>
        </p:txBody>
      </p:sp>
      <p:sp>
        <p:nvSpPr>
          <p:cNvPr id="3" name="Title 2">
            <a:extLst>
              <a:ext uri="{FF2B5EF4-FFF2-40B4-BE49-F238E27FC236}">
                <a16:creationId xmlns:a16="http://schemas.microsoft.com/office/drawing/2014/main" id="{E3101561-BE4B-C02D-4210-0A7EB57A07F6}"/>
              </a:ext>
            </a:extLst>
          </p:cNvPr>
          <p:cNvSpPr>
            <a:spLocks noGrp="1"/>
          </p:cNvSpPr>
          <p:nvPr>
            <p:ph type="title"/>
          </p:nvPr>
        </p:nvSpPr>
        <p:spPr>
          <a:xfrm>
            <a:off x="834480" y="474943"/>
            <a:ext cx="12424319" cy="1005842"/>
          </a:xfrm>
        </p:spPr>
        <p:txBody>
          <a:bodyPr/>
          <a:lstStyle/>
          <a:p>
            <a:r>
              <a:rPr lang="en-IN" dirty="0">
                <a:solidFill>
                  <a:schemeClr val="tx1"/>
                </a:solidFill>
              </a:rPr>
              <a:t>Techniques of Knowledge Representation</a:t>
            </a:r>
            <a:endParaRPr lang="en-IN" dirty="0"/>
          </a:p>
        </p:txBody>
      </p:sp>
      <p:sp>
        <p:nvSpPr>
          <p:cNvPr id="4" name="Text Placeholder 3">
            <a:extLst>
              <a:ext uri="{FF2B5EF4-FFF2-40B4-BE49-F238E27FC236}">
                <a16:creationId xmlns:a16="http://schemas.microsoft.com/office/drawing/2014/main" id="{1EDC64D7-7A17-9BA4-BE63-BC6A7A5B3DBA}"/>
              </a:ext>
            </a:extLst>
          </p:cNvPr>
          <p:cNvSpPr>
            <a:spLocks noGrp="1"/>
          </p:cNvSpPr>
          <p:nvPr>
            <p:ph type="body" sz="quarter" idx="17"/>
          </p:nvPr>
        </p:nvSpPr>
        <p:spPr>
          <a:xfrm>
            <a:off x="834481" y="1752600"/>
            <a:ext cx="12961441" cy="4495800"/>
          </a:xfrm>
        </p:spPr>
        <p:txBody>
          <a:bodyPr/>
          <a:lstStyle/>
          <a:p>
            <a:pPr marL="0" indent="0">
              <a:buNone/>
            </a:pPr>
            <a:r>
              <a:rPr lang="en-US" sz="2400" dirty="0">
                <a:solidFill>
                  <a:schemeClr val="tx1"/>
                </a:solidFill>
              </a:rPr>
              <a:t>Logical representation can be categorized into mainly two logics:</a:t>
            </a:r>
          </a:p>
          <a:p>
            <a:pPr>
              <a:buAutoNum type="alphaLcPeriod"/>
            </a:pPr>
            <a:r>
              <a:rPr lang="en-US" sz="2400" dirty="0">
                <a:solidFill>
                  <a:srgbClr val="00B0F0"/>
                </a:solidFill>
              </a:rPr>
              <a:t>Propositional Logics</a:t>
            </a:r>
          </a:p>
          <a:p>
            <a:pPr marL="0" indent="0" algn="just">
              <a:buNone/>
            </a:pPr>
            <a:r>
              <a:rPr lang="en-US" sz="2400" dirty="0">
                <a:solidFill>
                  <a:schemeClr val="tx1"/>
                </a:solidFill>
              </a:rPr>
              <a:t>Definition: Propositional Logic </a:t>
            </a:r>
            <a:r>
              <a:rPr lang="en-US" sz="2400" dirty="0">
                <a:solidFill>
                  <a:srgbClr val="C00000"/>
                </a:solidFill>
              </a:rPr>
              <a:t>represents knowledge in simple, declarative statements (propositions) that can be either true or false. </a:t>
            </a:r>
          </a:p>
          <a:p>
            <a:pPr marL="0" indent="0" algn="just">
              <a:buNone/>
            </a:pPr>
            <a:r>
              <a:rPr lang="en-US" sz="2400" dirty="0">
                <a:solidFill>
                  <a:schemeClr val="tx1"/>
                </a:solidFill>
              </a:rPr>
              <a:t>Each proposition is represented by a symbol (e.g., PP, QQ) and connected by logical connectives (AND, OR, NOT, IF-THEN).</a:t>
            </a:r>
          </a:p>
          <a:p>
            <a:pPr marL="0" indent="0">
              <a:buNone/>
            </a:pPr>
            <a:r>
              <a:rPr lang="en-US" sz="2400" dirty="0">
                <a:solidFill>
                  <a:schemeClr val="tx1"/>
                </a:solidFill>
              </a:rPr>
              <a:t>Example: Knowledge: "It is raining" and "I am carrying an umbrella."</a:t>
            </a:r>
          </a:p>
          <a:p>
            <a:pPr marL="0" indent="0">
              <a:buNone/>
            </a:pPr>
            <a:r>
              <a:rPr lang="en-US" sz="2400" dirty="0">
                <a:solidFill>
                  <a:schemeClr val="tx1"/>
                </a:solidFill>
              </a:rPr>
              <a:t>    Logical Representation:</a:t>
            </a:r>
          </a:p>
          <a:p>
            <a:pPr marL="0" indent="0">
              <a:buNone/>
            </a:pPr>
            <a:r>
              <a:rPr lang="en-US" sz="2400" dirty="0">
                <a:solidFill>
                  <a:schemeClr val="tx1"/>
                </a:solidFill>
              </a:rPr>
              <a:t>        P: It is raining.</a:t>
            </a:r>
          </a:p>
          <a:p>
            <a:pPr marL="0" indent="0">
              <a:buNone/>
            </a:pPr>
            <a:r>
              <a:rPr lang="en-US" sz="2400" dirty="0">
                <a:solidFill>
                  <a:schemeClr val="tx1"/>
                </a:solidFill>
              </a:rPr>
              <a:t>        Q: I am carrying an umbrella.</a:t>
            </a:r>
          </a:p>
          <a:p>
            <a:pPr marL="0" indent="0">
              <a:buNone/>
            </a:pPr>
            <a:r>
              <a:rPr lang="en-US" sz="2400" dirty="0">
                <a:solidFill>
                  <a:schemeClr val="tx1"/>
                </a:solidFill>
              </a:rPr>
              <a:t>        The knowledge can be represented as P∧Q (It is raining AND I am carrying an umbrella).</a:t>
            </a:r>
          </a:p>
          <a:p>
            <a:pPr marL="0" indent="0">
              <a:buNone/>
            </a:pPr>
            <a:endParaRPr lang="en-IN" sz="2400" dirty="0">
              <a:solidFill>
                <a:schemeClr val="tx1"/>
              </a:solidFill>
            </a:endParaRPr>
          </a:p>
        </p:txBody>
      </p:sp>
    </p:spTree>
    <p:extLst>
      <p:ext uri="{BB962C8B-B14F-4D97-AF65-F5344CB8AC3E}">
        <p14:creationId xmlns:p14="http://schemas.microsoft.com/office/powerpoint/2010/main" val="149944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011457-271B-3A7B-21F9-5FEACAF50962}"/>
              </a:ext>
            </a:extLst>
          </p:cNvPr>
          <p:cNvSpPr>
            <a:spLocks noGrp="1"/>
          </p:cNvSpPr>
          <p:nvPr>
            <p:ph type="sldNum" sz="quarter" idx="14"/>
          </p:nvPr>
        </p:nvSpPr>
        <p:spPr/>
        <p:txBody>
          <a:bodyPr/>
          <a:lstStyle/>
          <a:p>
            <a:fld id="{45A3C14A-F937-4231-B6F1-40B429FAFB2F}" type="slidenum">
              <a:rPr lang="en-NZ" smtClean="0"/>
              <a:pPr/>
              <a:t>66</a:t>
            </a:fld>
            <a:endParaRPr lang="en-NZ" dirty="0"/>
          </a:p>
        </p:txBody>
      </p:sp>
      <p:sp>
        <p:nvSpPr>
          <p:cNvPr id="3" name="Title 2">
            <a:extLst>
              <a:ext uri="{FF2B5EF4-FFF2-40B4-BE49-F238E27FC236}">
                <a16:creationId xmlns:a16="http://schemas.microsoft.com/office/drawing/2014/main" id="{6746FD48-E85A-1A21-F682-21B53FCCA1EB}"/>
              </a:ext>
            </a:extLst>
          </p:cNvPr>
          <p:cNvSpPr>
            <a:spLocks noGrp="1"/>
          </p:cNvSpPr>
          <p:nvPr>
            <p:ph type="title"/>
          </p:nvPr>
        </p:nvSpPr>
        <p:spPr>
          <a:xfrm>
            <a:off x="834480" y="474943"/>
            <a:ext cx="13567319" cy="1005842"/>
          </a:xfrm>
        </p:spPr>
        <p:txBody>
          <a:bodyPr/>
          <a:lstStyle/>
          <a:p>
            <a:r>
              <a:rPr lang="en-IN" dirty="0">
                <a:solidFill>
                  <a:schemeClr val="tx1"/>
                </a:solidFill>
              </a:rPr>
              <a:t>Techniques of Knowledge Representation</a:t>
            </a:r>
            <a:endParaRPr lang="en-IN" dirty="0"/>
          </a:p>
        </p:txBody>
      </p:sp>
      <p:sp>
        <p:nvSpPr>
          <p:cNvPr id="4" name="Text Placeholder 3">
            <a:extLst>
              <a:ext uri="{FF2B5EF4-FFF2-40B4-BE49-F238E27FC236}">
                <a16:creationId xmlns:a16="http://schemas.microsoft.com/office/drawing/2014/main" id="{5E734884-3531-E823-4B54-5F1CB7287837}"/>
              </a:ext>
            </a:extLst>
          </p:cNvPr>
          <p:cNvSpPr>
            <a:spLocks noGrp="1"/>
          </p:cNvSpPr>
          <p:nvPr>
            <p:ph type="body" sz="quarter" idx="17"/>
          </p:nvPr>
        </p:nvSpPr>
        <p:spPr>
          <a:xfrm>
            <a:off x="609600" y="1679143"/>
            <a:ext cx="12961441" cy="5184576"/>
          </a:xfrm>
        </p:spPr>
        <p:txBody>
          <a:bodyPr/>
          <a:lstStyle/>
          <a:p>
            <a:pPr marL="0" indent="0">
              <a:buNone/>
            </a:pPr>
            <a:r>
              <a:rPr lang="en-US" sz="2400" b="1" dirty="0">
                <a:solidFill>
                  <a:schemeClr val="tx1"/>
                </a:solidFill>
              </a:rPr>
              <a:t>2. Predicate Logic (First-Order Logic - FOL):</a:t>
            </a:r>
          </a:p>
          <a:p>
            <a:pPr>
              <a:buFont typeface="Arial" panose="020B0604020202020204" pitchFamily="34" charset="0"/>
              <a:buChar char="•"/>
            </a:pPr>
            <a:r>
              <a:rPr lang="en-US" sz="2400" b="1" dirty="0">
                <a:solidFill>
                  <a:schemeClr val="tx1"/>
                </a:solidFill>
              </a:rPr>
              <a:t>Definition</a:t>
            </a:r>
            <a:r>
              <a:rPr lang="en-US" sz="2400" dirty="0">
                <a:solidFill>
                  <a:schemeClr val="tx1"/>
                </a:solidFill>
              </a:rPr>
              <a:t>: Predicate Logic </a:t>
            </a:r>
            <a:r>
              <a:rPr lang="en-US" sz="2400" dirty="0">
                <a:solidFill>
                  <a:srgbClr val="C00000"/>
                </a:solidFill>
              </a:rPr>
              <a:t>extends Propositional Logic by allowing the use of variables, functions, and quantifiers (like ∀ "for all", ∃ "there exists"). </a:t>
            </a:r>
          </a:p>
          <a:p>
            <a:pPr>
              <a:buFont typeface="Arial" panose="020B0604020202020204" pitchFamily="34" charset="0"/>
              <a:buChar char="•"/>
            </a:pPr>
            <a:r>
              <a:rPr lang="en-US" sz="2400" dirty="0">
                <a:solidFill>
                  <a:schemeClr val="tx1"/>
                </a:solidFill>
              </a:rPr>
              <a:t>It enables more expressive representations of knowledge by describing relationships between objects and their properties.</a:t>
            </a:r>
          </a:p>
          <a:p>
            <a:pPr>
              <a:buFont typeface="Arial" panose="020B0604020202020204" pitchFamily="34" charset="0"/>
              <a:buChar char="•"/>
            </a:pPr>
            <a:r>
              <a:rPr lang="en-US" sz="2400" b="1" dirty="0">
                <a:solidFill>
                  <a:schemeClr val="tx1"/>
                </a:solidFill>
              </a:rPr>
              <a:t>Example</a:t>
            </a:r>
            <a:r>
              <a:rPr lang="en-US" sz="2400" dirty="0">
                <a:solidFill>
                  <a:schemeClr val="tx1"/>
                </a:solidFill>
              </a:rPr>
              <a:t>:</a:t>
            </a:r>
          </a:p>
          <a:p>
            <a:pPr marL="742950" lvl="1" indent="-285750">
              <a:buFont typeface="Arial" panose="020B0604020202020204" pitchFamily="34" charset="0"/>
              <a:buChar char="•"/>
            </a:pPr>
            <a:r>
              <a:rPr lang="en-US" sz="2400" b="1" dirty="0">
                <a:solidFill>
                  <a:schemeClr val="tx1"/>
                </a:solidFill>
              </a:rPr>
              <a:t>Knowledge</a:t>
            </a:r>
            <a:r>
              <a:rPr lang="en-US" sz="2400" dirty="0">
                <a:solidFill>
                  <a:schemeClr val="tx1"/>
                </a:solidFill>
              </a:rPr>
              <a:t>: "All humans are mortal" and "Socrates is a human."</a:t>
            </a:r>
          </a:p>
          <a:p>
            <a:pPr marL="742950" lvl="1" indent="-285750">
              <a:buFont typeface="Arial" panose="020B0604020202020204" pitchFamily="34" charset="0"/>
              <a:buChar char="•"/>
            </a:pPr>
            <a:r>
              <a:rPr lang="en-US" sz="2400" b="1" dirty="0">
                <a:solidFill>
                  <a:schemeClr val="tx1"/>
                </a:solidFill>
              </a:rPr>
              <a:t>Logical Representation</a:t>
            </a:r>
            <a:r>
              <a:rPr lang="en-US" sz="2400" dirty="0">
                <a:solidFill>
                  <a:schemeClr val="tx1"/>
                </a:solidFill>
              </a:rPr>
              <a:t>:</a:t>
            </a:r>
          </a:p>
          <a:p>
            <a:pPr marL="0" indent="0">
              <a:buNone/>
            </a:pPr>
            <a:endParaRPr lang="en-IN" dirty="0"/>
          </a:p>
        </p:txBody>
      </p:sp>
      <p:pic>
        <p:nvPicPr>
          <p:cNvPr id="6" name="Picture 5">
            <a:extLst>
              <a:ext uri="{FF2B5EF4-FFF2-40B4-BE49-F238E27FC236}">
                <a16:creationId xmlns:a16="http://schemas.microsoft.com/office/drawing/2014/main" id="{B0359804-D3BE-D268-619F-6973D20F60E5}"/>
              </a:ext>
            </a:extLst>
          </p:cNvPr>
          <p:cNvPicPr>
            <a:picLocks noChangeAspect="1"/>
          </p:cNvPicPr>
          <p:nvPr/>
        </p:nvPicPr>
        <p:blipFill>
          <a:blip r:embed="rId2"/>
          <a:stretch>
            <a:fillRect/>
          </a:stretch>
        </p:blipFill>
        <p:spPr>
          <a:xfrm>
            <a:off x="3733800" y="5613197"/>
            <a:ext cx="9296400" cy="914400"/>
          </a:xfrm>
          <a:prstGeom prst="rect">
            <a:avLst/>
          </a:prstGeom>
        </p:spPr>
      </p:pic>
      <p:pic>
        <p:nvPicPr>
          <p:cNvPr id="8" name="Picture 7">
            <a:extLst>
              <a:ext uri="{FF2B5EF4-FFF2-40B4-BE49-F238E27FC236}">
                <a16:creationId xmlns:a16="http://schemas.microsoft.com/office/drawing/2014/main" id="{15FD175D-0A04-D133-B54A-9C6F7E2146BD}"/>
              </a:ext>
            </a:extLst>
          </p:cNvPr>
          <p:cNvPicPr>
            <a:picLocks noChangeAspect="1"/>
          </p:cNvPicPr>
          <p:nvPr/>
        </p:nvPicPr>
        <p:blipFill>
          <a:blip r:embed="rId3"/>
          <a:stretch>
            <a:fillRect/>
          </a:stretch>
        </p:blipFill>
        <p:spPr>
          <a:xfrm>
            <a:off x="4191000" y="6781089"/>
            <a:ext cx="7305675" cy="561975"/>
          </a:xfrm>
          <a:prstGeom prst="rect">
            <a:avLst/>
          </a:prstGeom>
        </p:spPr>
      </p:pic>
    </p:spTree>
    <p:extLst>
      <p:ext uri="{BB962C8B-B14F-4D97-AF65-F5344CB8AC3E}">
        <p14:creationId xmlns:p14="http://schemas.microsoft.com/office/powerpoint/2010/main" val="25083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B43DCC-CDCC-90BD-3261-C90A2D9F965F}"/>
              </a:ext>
            </a:extLst>
          </p:cNvPr>
          <p:cNvSpPr>
            <a:spLocks noGrp="1"/>
          </p:cNvSpPr>
          <p:nvPr>
            <p:ph type="sldNum" sz="quarter" idx="14"/>
          </p:nvPr>
        </p:nvSpPr>
        <p:spPr/>
        <p:txBody>
          <a:bodyPr/>
          <a:lstStyle/>
          <a:p>
            <a:fld id="{45A3C14A-F937-4231-B6F1-40B429FAFB2F}" type="slidenum">
              <a:rPr lang="en-NZ" smtClean="0"/>
              <a:pPr/>
              <a:t>67</a:t>
            </a:fld>
            <a:endParaRPr lang="en-NZ" dirty="0"/>
          </a:p>
        </p:txBody>
      </p:sp>
      <p:sp>
        <p:nvSpPr>
          <p:cNvPr id="3" name="Title 2">
            <a:extLst>
              <a:ext uri="{FF2B5EF4-FFF2-40B4-BE49-F238E27FC236}">
                <a16:creationId xmlns:a16="http://schemas.microsoft.com/office/drawing/2014/main" id="{9C05277C-8322-34A6-F87A-2051CFF072BC}"/>
              </a:ext>
            </a:extLst>
          </p:cNvPr>
          <p:cNvSpPr>
            <a:spLocks noGrp="1"/>
          </p:cNvSpPr>
          <p:nvPr>
            <p:ph type="title"/>
          </p:nvPr>
        </p:nvSpPr>
        <p:spPr>
          <a:xfrm>
            <a:off x="834480" y="474943"/>
            <a:ext cx="12424319" cy="1005842"/>
          </a:xfrm>
        </p:spPr>
        <p:txBody>
          <a:bodyPr/>
          <a:lstStyle/>
          <a:p>
            <a:r>
              <a:rPr lang="en-US" dirty="0">
                <a:solidFill>
                  <a:schemeClr val="tx1"/>
                </a:solidFill>
              </a:rPr>
              <a:t>Knowledge Representation Techniques</a:t>
            </a:r>
            <a:endParaRPr lang="en-IN" dirty="0"/>
          </a:p>
        </p:txBody>
      </p:sp>
      <p:sp>
        <p:nvSpPr>
          <p:cNvPr id="4" name="Text Placeholder 3">
            <a:extLst>
              <a:ext uri="{FF2B5EF4-FFF2-40B4-BE49-F238E27FC236}">
                <a16:creationId xmlns:a16="http://schemas.microsoft.com/office/drawing/2014/main" id="{6B6963D6-0072-9E11-7D75-318369B72F2E}"/>
              </a:ext>
            </a:extLst>
          </p:cNvPr>
          <p:cNvSpPr>
            <a:spLocks noGrp="1"/>
          </p:cNvSpPr>
          <p:nvPr>
            <p:ph type="body" sz="quarter" idx="17"/>
          </p:nvPr>
        </p:nvSpPr>
        <p:spPr/>
        <p:txBody>
          <a:bodyPr/>
          <a:lstStyle/>
          <a:p>
            <a:pPr marL="0" indent="0">
              <a:buNone/>
            </a:pPr>
            <a:r>
              <a:rPr lang="en-IN" dirty="0">
                <a:solidFill>
                  <a:schemeClr val="tx1"/>
                </a:solidFill>
              </a:rPr>
              <a:t>2. Semantic Network Representation</a:t>
            </a:r>
          </a:p>
          <a:p>
            <a:pPr marL="457200" indent="-457200">
              <a:buFont typeface="Arial" panose="020B0604020202020204" pitchFamily="34" charset="0"/>
              <a:buChar char="•"/>
            </a:pPr>
            <a:r>
              <a:rPr lang="en-US" dirty="0"/>
              <a:t> </a:t>
            </a:r>
            <a:r>
              <a:rPr lang="en-US" sz="2400" dirty="0">
                <a:solidFill>
                  <a:schemeClr val="tx1"/>
                </a:solidFill>
              </a:rPr>
              <a:t>alternative of predicate logic for knowledge representation. </a:t>
            </a:r>
          </a:p>
          <a:p>
            <a:pPr marL="457200" indent="-457200">
              <a:buFont typeface="Arial" panose="020B0604020202020204" pitchFamily="34" charset="0"/>
              <a:buChar char="•"/>
            </a:pPr>
            <a:r>
              <a:rPr lang="en-US" sz="2400" dirty="0">
                <a:solidFill>
                  <a:schemeClr val="tx1"/>
                </a:solidFill>
              </a:rPr>
              <a:t>In Semantic networks, can </a:t>
            </a:r>
            <a:r>
              <a:rPr lang="en-US" sz="2400" dirty="0">
                <a:solidFill>
                  <a:srgbClr val="C00000"/>
                </a:solidFill>
              </a:rPr>
              <a:t>represent our knowledge in the form of graphical networks.</a:t>
            </a:r>
          </a:p>
          <a:p>
            <a:pPr marL="457200" indent="-457200">
              <a:buFont typeface="Arial" panose="020B0604020202020204" pitchFamily="34" charset="0"/>
              <a:buChar char="•"/>
            </a:pPr>
            <a:r>
              <a:rPr lang="en-US" sz="2400" dirty="0">
                <a:solidFill>
                  <a:schemeClr val="tx1"/>
                </a:solidFill>
              </a:rPr>
              <a:t>This network consists of nodes representing objects and arcs which describe the relationship between those objects. Semantic networks can categorize the object in different forms and can also link those objects. </a:t>
            </a:r>
          </a:p>
          <a:p>
            <a:pPr marL="457200" indent="-457200">
              <a:buFont typeface="Arial" panose="020B0604020202020204" pitchFamily="34" charset="0"/>
              <a:buChar char="•"/>
            </a:pPr>
            <a:r>
              <a:rPr lang="en-US" sz="2400" dirty="0">
                <a:solidFill>
                  <a:schemeClr val="tx1"/>
                </a:solidFill>
              </a:rPr>
              <a:t>Semantic networks are easy to understand and can be easily extended.</a:t>
            </a:r>
          </a:p>
          <a:p>
            <a:pPr marL="457200" indent="-457200">
              <a:buFont typeface="Arial" panose="020B0604020202020204" pitchFamily="34" charset="0"/>
              <a:buChar char="•"/>
            </a:pPr>
            <a:r>
              <a:rPr lang="en-US" sz="2400" dirty="0">
                <a:solidFill>
                  <a:schemeClr val="tx1"/>
                </a:solidFill>
              </a:rPr>
              <a:t>This representation </a:t>
            </a:r>
            <a:r>
              <a:rPr lang="en-US" sz="2400" dirty="0">
                <a:solidFill>
                  <a:srgbClr val="C00000"/>
                </a:solidFill>
              </a:rPr>
              <a:t>consists of mainly two types of relations</a:t>
            </a:r>
            <a:r>
              <a:rPr lang="en-US" sz="2400" dirty="0">
                <a:solidFill>
                  <a:schemeClr val="tx1"/>
                </a:solidFill>
              </a:rPr>
              <a:t>:</a:t>
            </a:r>
          </a:p>
          <a:p>
            <a:pPr marL="748666" lvl="1" indent="-457200">
              <a:buFont typeface="Arial" panose="020B0604020202020204" pitchFamily="34" charset="0"/>
              <a:buChar char="•"/>
            </a:pPr>
            <a:r>
              <a:rPr lang="en-US" sz="2400" dirty="0">
                <a:solidFill>
                  <a:schemeClr val="tx1"/>
                </a:solidFill>
              </a:rPr>
              <a:t>a. IS-A relation (Inheritance)</a:t>
            </a:r>
          </a:p>
          <a:p>
            <a:pPr marL="748666" lvl="1" indent="-457200">
              <a:buFont typeface="Arial" panose="020B0604020202020204" pitchFamily="34" charset="0"/>
              <a:buChar char="•"/>
            </a:pPr>
            <a:r>
              <a:rPr lang="en-US" sz="2400" dirty="0">
                <a:solidFill>
                  <a:schemeClr val="tx1"/>
                </a:solidFill>
              </a:rPr>
              <a:t>b. Kind-of-relation</a:t>
            </a:r>
            <a:endParaRPr lang="en-IN" sz="2400" dirty="0">
              <a:solidFill>
                <a:schemeClr val="tx1"/>
              </a:solidFill>
            </a:endParaRPr>
          </a:p>
        </p:txBody>
      </p:sp>
    </p:spTree>
    <p:extLst>
      <p:ext uri="{BB962C8B-B14F-4D97-AF65-F5344CB8AC3E}">
        <p14:creationId xmlns:p14="http://schemas.microsoft.com/office/powerpoint/2010/main" val="195085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527896-45E7-2424-890D-3BF8ECB35979}"/>
              </a:ext>
            </a:extLst>
          </p:cNvPr>
          <p:cNvSpPr>
            <a:spLocks noGrp="1"/>
          </p:cNvSpPr>
          <p:nvPr>
            <p:ph type="sldNum" sz="quarter" idx="14"/>
          </p:nvPr>
        </p:nvSpPr>
        <p:spPr/>
        <p:txBody>
          <a:bodyPr/>
          <a:lstStyle/>
          <a:p>
            <a:fld id="{45A3C14A-F937-4231-B6F1-40B429FAFB2F}" type="slidenum">
              <a:rPr lang="en-NZ" smtClean="0"/>
              <a:pPr/>
              <a:t>68</a:t>
            </a:fld>
            <a:endParaRPr lang="en-NZ" dirty="0"/>
          </a:p>
        </p:txBody>
      </p:sp>
      <p:sp>
        <p:nvSpPr>
          <p:cNvPr id="3" name="Title 2">
            <a:extLst>
              <a:ext uri="{FF2B5EF4-FFF2-40B4-BE49-F238E27FC236}">
                <a16:creationId xmlns:a16="http://schemas.microsoft.com/office/drawing/2014/main" id="{D38A7B93-8AB9-7991-503B-386351E85BBA}"/>
              </a:ext>
            </a:extLst>
          </p:cNvPr>
          <p:cNvSpPr>
            <a:spLocks noGrp="1"/>
          </p:cNvSpPr>
          <p:nvPr>
            <p:ph type="title"/>
          </p:nvPr>
        </p:nvSpPr>
        <p:spPr>
          <a:xfrm>
            <a:off x="834480" y="474943"/>
            <a:ext cx="11357519" cy="1005842"/>
          </a:xfrm>
        </p:spPr>
        <p:txBody>
          <a:bodyPr/>
          <a:lstStyle/>
          <a:p>
            <a:r>
              <a:rPr lang="en-US" dirty="0">
                <a:solidFill>
                  <a:schemeClr val="tx1"/>
                </a:solidFill>
              </a:rPr>
              <a:t>Knowledge Representation Techniques</a:t>
            </a:r>
            <a:endParaRPr lang="en-IN" dirty="0"/>
          </a:p>
        </p:txBody>
      </p:sp>
      <p:sp>
        <p:nvSpPr>
          <p:cNvPr id="4" name="Text Placeholder 3">
            <a:extLst>
              <a:ext uri="{FF2B5EF4-FFF2-40B4-BE49-F238E27FC236}">
                <a16:creationId xmlns:a16="http://schemas.microsoft.com/office/drawing/2014/main" id="{F5AE77F7-2F07-BEAF-323E-60A1C1B50961}"/>
              </a:ext>
            </a:extLst>
          </p:cNvPr>
          <p:cNvSpPr>
            <a:spLocks noGrp="1"/>
          </p:cNvSpPr>
          <p:nvPr>
            <p:ph type="body" sz="quarter" idx="17"/>
          </p:nvPr>
        </p:nvSpPr>
        <p:spPr/>
        <p:txBody>
          <a:bodyPr/>
          <a:lstStyle/>
          <a:p>
            <a:pPr marL="0" indent="0">
              <a:buNone/>
            </a:pPr>
            <a:r>
              <a:rPr lang="en-US" dirty="0">
                <a:solidFill>
                  <a:schemeClr val="tx1"/>
                </a:solidFill>
              </a:rPr>
              <a:t>Example: </a:t>
            </a:r>
          </a:p>
          <a:p>
            <a:pPr marL="457200" indent="-457200">
              <a:buFont typeface="Arial" panose="020B0604020202020204" pitchFamily="34" charset="0"/>
              <a:buChar char="•"/>
            </a:pPr>
            <a:r>
              <a:rPr lang="en-US" dirty="0">
                <a:solidFill>
                  <a:schemeClr val="tx1"/>
                </a:solidFill>
              </a:rPr>
              <a:t>Jerry is a cat.</a:t>
            </a:r>
          </a:p>
          <a:p>
            <a:pPr marL="457200" indent="-457200">
              <a:buFont typeface="Arial" panose="020B0604020202020204" pitchFamily="34" charset="0"/>
              <a:buChar char="•"/>
            </a:pPr>
            <a:r>
              <a:rPr lang="en-US" dirty="0">
                <a:solidFill>
                  <a:schemeClr val="tx1"/>
                </a:solidFill>
              </a:rPr>
              <a:t>Jerry is a mammal</a:t>
            </a:r>
          </a:p>
          <a:p>
            <a:pPr marL="457200" indent="-457200">
              <a:buFont typeface="Arial" panose="020B0604020202020204" pitchFamily="34" charset="0"/>
              <a:buChar char="•"/>
            </a:pPr>
            <a:r>
              <a:rPr lang="en-US" dirty="0">
                <a:solidFill>
                  <a:schemeClr val="tx1"/>
                </a:solidFill>
              </a:rPr>
              <a:t>Jerry is owned by Priya.</a:t>
            </a:r>
          </a:p>
          <a:p>
            <a:pPr marL="457200" indent="-457200">
              <a:buFont typeface="Arial" panose="020B0604020202020204" pitchFamily="34" charset="0"/>
              <a:buChar char="•"/>
            </a:pPr>
            <a:r>
              <a:rPr lang="en-US" dirty="0">
                <a:solidFill>
                  <a:schemeClr val="tx1"/>
                </a:solidFill>
              </a:rPr>
              <a:t>Jerry is white colored.</a:t>
            </a:r>
          </a:p>
          <a:p>
            <a:pPr marL="457200" indent="-457200">
              <a:buFont typeface="Arial" panose="020B0604020202020204" pitchFamily="34" charset="0"/>
              <a:buChar char="•"/>
            </a:pPr>
            <a:r>
              <a:rPr lang="en-US" dirty="0">
                <a:solidFill>
                  <a:schemeClr val="tx1"/>
                </a:solidFill>
              </a:rPr>
              <a:t>All Mammals are animal.</a:t>
            </a:r>
            <a:endParaRPr lang="en-IN" dirty="0">
              <a:solidFill>
                <a:schemeClr val="tx1"/>
              </a:solidFill>
            </a:endParaRPr>
          </a:p>
        </p:txBody>
      </p:sp>
      <p:pic>
        <p:nvPicPr>
          <p:cNvPr id="6" name="Picture 5">
            <a:extLst>
              <a:ext uri="{FF2B5EF4-FFF2-40B4-BE49-F238E27FC236}">
                <a16:creationId xmlns:a16="http://schemas.microsoft.com/office/drawing/2014/main" id="{80F58601-DF22-3B04-076D-D648D8D5E3E8}"/>
              </a:ext>
            </a:extLst>
          </p:cNvPr>
          <p:cNvPicPr>
            <a:picLocks noChangeAspect="1"/>
          </p:cNvPicPr>
          <p:nvPr/>
        </p:nvPicPr>
        <p:blipFill>
          <a:blip r:embed="rId2"/>
          <a:stretch>
            <a:fillRect/>
          </a:stretch>
        </p:blipFill>
        <p:spPr>
          <a:xfrm>
            <a:off x="5564414" y="1480785"/>
            <a:ext cx="8862746" cy="3548415"/>
          </a:xfrm>
          <a:prstGeom prst="rect">
            <a:avLst/>
          </a:prstGeom>
        </p:spPr>
      </p:pic>
    </p:spTree>
    <p:extLst>
      <p:ext uri="{BB962C8B-B14F-4D97-AF65-F5344CB8AC3E}">
        <p14:creationId xmlns:p14="http://schemas.microsoft.com/office/powerpoint/2010/main" val="128954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731F27-F4AB-181E-116F-ACB7F7225B99}"/>
              </a:ext>
            </a:extLst>
          </p:cNvPr>
          <p:cNvSpPr>
            <a:spLocks noGrp="1"/>
          </p:cNvSpPr>
          <p:nvPr>
            <p:ph type="sldNum" sz="quarter" idx="14"/>
          </p:nvPr>
        </p:nvSpPr>
        <p:spPr/>
        <p:txBody>
          <a:bodyPr/>
          <a:lstStyle/>
          <a:p>
            <a:fld id="{45A3C14A-F937-4231-B6F1-40B429FAFB2F}" type="slidenum">
              <a:rPr lang="en-NZ" smtClean="0"/>
              <a:pPr/>
              <a:t>69</a:t>
            </a:fld>
            <a:endParaRPr lang="en-NZ" dirty="0"/>
          </a:p>
        </p:txBody>
      </p:sp>
      <p:sp>
        <p:nvSpPr>
          <p:cNvPr id="3" name="Title 2">
            <a:extLst>
              <a:ext uri="{FF2B5EF4-FFF2-40B4-BE49-F238E27FC236}">
                <a16:creationId xmlns:a16="http://schemas.microsoft.com/office/drawing/2014/main" id="{9A335615-F7A5-F363-A0F9-82968C2B7462}"/>
              </a:ext>
            </a:extLst>
          </p:cNvPr>
          <p:cNvSpPr>
            <a:spLocks noGrp="1"/>
          </p:cNvSpPr>
          <p:nvPr>
            <p:ph type="title"/>
          </p:nvPr>
        </p:nvSpPr>
        <p:spPr>
          <a:xfrm>
            <a:off x="834480" y="474943"/>
            <a:ext cx="11128919" cy="1005842"/>
          </a:xfrm>
        </p:spPr>
        <p:txBody>
          <a:bodyPr/>
          <a:lstStyle/>
          <a:p>
            <a:r>
              <a:rPr lang="en-US" dirty="0">
                <a:solidFill>
                  <a:schemeClr val="tx1"/>
                </a:solidFill>
              </a:rPr>
              <a:t>Knowledge Representation Techniques</a:t>
            </a:r>
            <a:endParaRPr lang="en-IN" dirty="0"/>
          </a:p>
        </p:txBody>
      </p:sp>
      <p:sp>
        <p:nvSpPr>
          <p:cNvPr id="4" name="Text Placeholder 3">
            <a:extLst>
              <a:ext uri="{FF2B5EF4-FFF2-40B4-BE49-F238E27FC236}">
                <a16:creationId xmlns:a16="http://schemas.microsoft.com/office/drawing/2014/main" id="{653D4407-EB61-F07B-B223-F0868D768857}"/>
              </a:ext>
            </a:extLst>
          </p:cNvPr>
          <p:cNvSpPr>
            <a:spLocks noGrp="1"/>
          </p:cNvSpPr>
          <p:nvPr>
            <p:ph type="body" sz="quarter" idx="17"/>
          </p:nvPr>
        </p:nvSpPr>
        <p:spPr>
          <a:xfrm>
            <a:off x="679134" y="1676400"/>
            <a:ext cx="12961441" cy="5184576"/>
          </a:xfrm>
        </p:spPr>
        <p:txBody>
          <a:bodyPr/>
          <a:lstStyle/>
          <a:p>
            <a:pPr marL="0" indent="0">
              <a:buNone/>
            </a:pPr>
            <a:r>
              <a:rPr lang="en-US" dirty="0">
                <a:solidFill>
                  <a:schemeClr val="tx1"/>
                </a:solidFill>
              </a:rPr>
              <a:t>3. Frame Representation</a:t>
            </a:r>
          </a:p>
          <a:p>
            <a:pPr marL="457200" indent="-457200" algn="just">
              <a:buFont typeface="Arial" panose="020B0604020202020204" pitchFamily="34" charset="0"/>
              <a:buChar char="•"/>
            </a:pPr>
            <a:r>
              <a:rPr lang="en-US" dirty="0">
                <a:solidFill>
                  <a:schemeClr val="tx1"/>
                </a:solidFill>
              </a:rPr>
              <a:t>The structure of the frame is like a record that contains a collection of attributes and their values to describe an entity in the world. </a:t>
            </a:r>
          </a:p>
          <a:p>
            <a:pPr marL="457200" indent="-457200" algn="just">
              <a:buFont typeface="Arial" panose="020B0604020202020204" pitchFamily="34" charset="0"/>
              <a:buChar char="•"/>
            </a:pPr>
            <a:r>
              <a:rPr lang="en-US" dirty="0">
                <a:solidFill>
                  <a:schemeClr val="tx1"/>
                </a:solidFill>
              </a:rPr>
              <a:t>Frames are the AI data structure that divides knowledge into substructures by representing stereotypical situations. </a:t>
            </a:r>
          </a:p>
          <a:p>
            <a:pPr marL="457200" indent="-457200" algn="just">
              <a:buFont typeface="Arial" panose="020B0604020202020204" pitchFamily="34" charset="0"/>
              <a:buChar char="•"/>
            </a:pPr>
            <a:r>
              <a:rPr lang="en-US" dirty="0">
                <a:solidFill>
                  <a:schemeClr val="tx1"/>
                </a:solidFill>
              </a:rPr>
              <a:t>It consists of a collection of slots and slot values. </a:t>
            </a:r>
          </a:p>
          <a:p>
            <a:pPr marL="457200" indent="-457200" algn="just">
              <a:buFont typeface="Arial" panose="020B0604020202020204" pitchFamily="34" charset="0"/>
              <a:buChar char="•"/>
            </a:pPr>
            <a:r>
              <a:rPr lang="en-US" dirty="0">
                <a:solidFill>
                  <a:schemeClr val="tx1"/>
                </a:solidFill>
              </a:rPr>
              <a:t>These slots may be of any type and sizes. </a:t>
            </a:r>
          </a:p>
          <a:p>
            <a:pPr marL="457200" indent="-457200" algn="just">
              <a:buFont typeface="Arial" panose="020B0604020202020204" pitchFamily="34" charset="0"/>
              <a:buChar char="•"/>
            </a:pPr>
            <a:r>
              <a:rPr lang="en-US" dirty="0">
                <a:solidFill>
                  <a:schemeClr val="tx1"/>
                </a:solidFill>
              </a:rPr>
              <a:t>Slots have names and values which are called facets.</a:t>
            </a:r>
          </a:p>
          <a:p>
            <a:pPr marL="457200" indent="-457200" algn="just">
              <a:buFont typeface="Arial" panose="020B0604020202020204" pitchFamily="34" charset="0"/>
              <a:buChar char="•"/>
            </a:pPr>
            <a:r>
              <a:rPr lang="en-US" dirty="0">
                <a:solidFill>
                  <a:schemeClr val="tx1"/>
                </a:solidFill>
              </a:rPr>
              <a:t>A frame is also known as </a:t>
            </a:r>
            <a:r>
              <a:rPr lang="en-US" dirty="0">
                <a:solidFill>
                  <a:srgbClr val="C00000"/>
                </a:solidFill>
              </a:rPr>
              <a:t>slot-filter knowledge representation </a:t>
            </a:r>
            <a:r>
              <a:rPr lang="en-US" dirty="0">
                <a:solidFill>
                  <a:schemeClr val="tx1"/>
                </a:solidFill>
              </a:rPr>
              <a:t>in artificial intelligence</a:t>
            </a:r>
            <a:endParaRPr lang="en-IN" dirty="0">
              <a:solidFill>
                <a:schemeClr val="tx1"/>
              </a:solidFill>
            </a:endParaRPr>
          </a:p>
        </p:txBody>
      </p:sp>
    </p:spTree>
    <p:extLst>
      <p:ext uri="{BB962C8B-B14F-4D97-AF65-F5344CB8AC3E}">
        <p14:creationId xmlns:p14="http://schemas.microsoft.com/office/powerpoint/2010/main" val="362725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AB1BA8-2337-0A60-9EA1-17CED1C36650}"/>
              </a:ext>
            </a:extLst>
          </p:cNvPr>
          <p:cNvSpPr>
            <a:spLocks noGrp="1"/>
          </p:cNvSpPr>
          <p:nvPr>
            <p:ph type="sldNum" sz="quarter" idx="14"/>
          </p:nvPr>
        </p:nvSpPr>
        <p:spPr/>
        <p:txBody>
          <a:bodyPr/>
          <a:lstStyle/>
          <a:p>
            <a:fld id="{45A3C14A-F937-4231-B6F1-40B429FAFB2F}" type="slidenum">
              <a:rPr lang="en-NZ" smtClean="0"/>
              <a:pPr/>
              <a:t>7</a:t>
            </a:fld>
            <a:endParaRPr lang="en-NZ" dirty="0"/>
          </a:p>
        </p:txBody>
      </p:sp>
      <p:sp>
        <p:nvSpPr>
          <p:cNvPr id="3" name="Title 2">
            <a:extLst>
              <a:ext uri="{FF2B5EF4-FFF2-40B4-BE49-F238E27FC236}">
                <a16:creationId xmlns:a16="http://schemas.microsoft.com/office/drawing/2014/main" id="{91098C2F-9CDC-752F-9358-D6E7D3C3D32B}"/>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E0E0D926-E50F-4FA2-A08C-8840874762E5}"/>
              </a:ext>
            </a:extLst>
          </p:cNvPr>
          <p:cNvSpPr>
            <a:spLocks noGrp="1"/>
          </p:cNvSpPr>
          <p:nvPr>
            <p:ph type="body" sz="quarter" idx="17"/>
          </p:nvPr>
        </p:nvSpPr>
        <p:spPr>
          <a:xfrm>
            <a:off x="457200" y="152400"/>
            <a:ext cx="13716000" cy="7924800"/>
          </a:xfrm>
        </p:spPr>
        <p:txBody>
          <a:bodyPr/>
          <a:lstStyle/>
          <a:p>
            <a:pPr marL="0" indent="0" algn="just">
              <a:buNone/>
            </a:pPr>
            <a:r>
              <a:rPr lang="en-US" sz="2300" b="1" dirty="0">
                <a:solidFill>
                  <a:schemeClr val="tx1"/>
                </a:solidFill>
              </a:rPr>
              <a:t>Zero-Sum Game</a:t>
            </a:r>
          </a:p>
          <a:p>
            <a:pPr lvl="1" algn="just">
              <a:buFont typeface="Arial" panose="020B0604020202020204" pitchFamily="34" charset="0"/>
              <a:buChar char="•"/>
            </a:pPr>
            <a:r>
              <a:rPr lang="en-US" sz="2000" dirty="0">
                <a:solidFill>
                  <a:schemeClr val="tx1"/>
                </a:solidFill>
              </a:rPr>
              <a:t>Zero-sum games are adversarial search that involves pure competition.</a:t>
            </a:r>
          </a:p>
          <a:p>
            <a:pPr lvl="1" algn="just">
              <a:buFont typeface="Arial" panose="020B0604020202020204" pitchFamily="34" charset="0"/>
              <a:buChar char="•"/>
            </a:pPr>
            <a:r>
              <a:rPr lang="en-US" sz="2000" dirty="0">
                <a:solidFill>
                  <a:schemeClr val="tx1"/>
                </a:solidFill>
              </a:rPr>
              <a:t>In a Zero-sum game each agent's gain or loss of utility is exactly balanced by the losses or gains of utility of another agent.</a:t>
            </a:r>
          </a:p>
          <a:p>
            <a:pPr lvl="1" algn="just">
              <a:buFont typeface="Arial" panose="020B0604020202020204" pitchFamily="34" charset="0"/>
              <a:buChar char="•"/>
            </a:pPr>
            <a:r>
              <a:rPr lang="en-US" sz="2000" dirty="0">
                <a:solidFill>
                  <a:schemeClr val="tx1"/>
                </a:solidFill>
              </a:rPr>
              <a:t>One player of the game tries to maximize one single value, while the other player tries to minimize it.</a:t>
            </a:r>
          </a:p>
          <a:p>
            <a:pPr lvl="1" algn="just">
              <a:buFont typeface="Arial" panose="020B0604020202020204" pitchFamily="34" charset="0"/>
              <a:buChar char="•"/>
            </a:pPr>
            <a:r>
              <a:rPr lang="en-US" sz="2000" dirty="0">
                <a:solidFill>
                  <a:schemeClr val="tx1"/>
                </a:solidFill>
              </a:rPr>
              <a:t>Each move by one player in the game is called </a:t>
            </a:r>
            <a:r>
              <a:rPr lang="en-US" sz="2000" dirty="0">
                <a:solidFill>
                  <a:srgbClr val="B40000"/>
                </a:solidFill>
              </a:rPr>
              <a:t>a ply.</a:t>
            </a:r>
          </a:p>
          <a:p>
            <a:pPr lvl="1" algn="just">
              <a:buFont typeface="Arial" panose="020B0604020202020204" pitchFamily="34" charset="0"/>
              <a:buChar char="•"/>
            </a:pPr>
            <a:r>
              <a:rPr lang="en-US" sz="2000" dirty="0">
                <a:solidFill>
                  <a:schemeClr val="tx1"/>
                </a:solidFill>
              </a:rPr>
              <a:t>Chess and tic-tac-toe are examples of a Zero-sum game.</a:t>
            </a:r>
          </a:p>
          <a:p>
            <a:pPr marL="0" indent="0" algn="just">
              <a:buNone/>
            </a:pPr>
            <a:r>
              <a:rPr lang="en-US" sz="2300" b="1" dirty="0">
                <a:solidFill>
                  <a:schemeClr val="tx1"/>
                </a:solidFill>
              </a:rPr>
              <a:t>Zero-sum game: Embedded thinking</a:t>
            </a:r>
          </a:p>
          <a:p>
            <a:pPr marL="0" indent="0" algn="just">
              <a:buNone/>
            </a:pPr>
            <a:r>
              <a:rPr lang="en-US" sz="2300" dirty="0">
                <a:solidFill>
                  <a:schemeClr val="tx1"/>
                </a:solidFill>
              </a:rPr>
              <a:t>The Zero-sum game involved embedded thinking in which one agent or player is trying to figure out:</a:t>
            </a:r>
          </a:p>
          <a:p>
            <a:pPr lvl="1" algn="just">
              <a:buFont typeface="Arial" panose="020B0604020202020204" pitchFamily="34" charset="0"/>
              <a:buChar char="•"/>
            </a:pPr>
            <a:r>
              <a:rPr lang="en-US" sz="2000" dirty="0">
                <a:solidFill>
                  <a:schemeClr val="tx1"/>
                </a:solidFill>
              </a:rPr>
              <a:t>What to do.</a:t>
            </a:r>
          </a:p>
          <a:p>
            <a:pPr lvl="1" algn="just">
              <a:buFont typeface="Arial" panose="020B0604020202020204" pitchFamily="34" charset="0"/>
              <a:buChar char="•"/>
            </a:pPr>
            <a:r>
              <a:rPr lang="en-US" sz="2000" dirty="0">
                <a:solidFill>
                  <a:schemeClr val="tx1"/>
                </a:solidFill>
              </a:rPr>
              <a:t>How to decide the move</a:t>
            </a:r>
          </a:p>
          <a:p>
            <a:pPr lvl="1" algn="just">
              <a:buFont typeface="Arial" panose="020B0604020202020204" pitchFamily="34" charset="0"/>
              <a:buChar char="•"/>
            </a:pPr>
            <a:r>
              <a:rPr lang="en-US" sz="2000" dirty="0">
                <a:solidFill>
                  <a:schemeClr val="tx1"/>
                </a:solidFill>
              </a:rPr>
              <a:t>Needs to think about his opponent as well</a:t>
            </a:r>
          </a:p>
          <a:p>
            <a:pPr lvl="1" algn="just">
              <a:buFont typeface="Arial" panose="020B0604020202020204" pitchFamily="34" charset="0"/>
              <a:buChar char="•"/>
            </a:pPr>
            <a:r>
              <a:rPr lang="en-US" sz="2000" dirty="0">
                <a:solidFill>
                  <a:schemeClr val="tx1"/>
                </a:solidFill>
              </a:rPr>
              <a:t>The opponent also thinks about what to do</a:t>
            </a:r>
          </a:p>
          <a:p>
            <a:pPr marL="0" indent="0" algn="just">
              <a:buNone/>
            </a:pPr>
            <a:r>
              <a:rPr lang="en-US" sz="1800" dirty="0">
                <a:solidFill>
                  <a:schemeClr val="tx1"/>
                </a:solidFill>
              </a:rPr>
              <a:t>Each of the players is trying to find out the response of his opponent to their actions. This requires embedded thinking or backward reasoning to solve the game problems in AI.</a:t>
            </a:r>
          </a:p>
          <a:p>
            <a:pPr>
              <a:buFont typeface="Arial" panose="020B0604020202020204" pitchFamily="34" charset="0"/>
              <a:buChar char="•"/>
            </a:pPr>
            <a:endParaRPr lang="en-US" dirty="0"/>
          </a:p>
          <a:p>
            <a:pPr marL="0" indent="0">
              <a:buNone/>
            </a:pPr>
            <a:endParaRPr lang="en-IN" dirty="0"/>
          </a:p>
        </p:txBody>
      </p:sp>
    </p:spTree>
    <p:extLst>
      <p:ext uri="{BB962C8B-B14F-4D97-AF65-F5344CB8AC3E}">
        <p14:creationId xmlns:p14="http://schemas.microsoft.com/office/powerpoint/2010/main" val="317351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E0881-843D-6715-8EC7-BBE26EB9B234}"/>
              </a:ext>
            </a:extLst>
          </p:cNvPr>
          <p:cNvSpPr>
            <a:spLocks noGrp="1"/>
          </p:cNvSpPr>
          <p:nvPr>
            <p:ph type="sldNum" sz="quarter" idx="14"/>
          </p:nvPr>
        </p:nvSpPr>
        <p:spPr/>
        <p:txBody>
          <a:bodyPr/>
          <a:lstStyle/>
          <a:p>
            <a:fld id="{45A3C14A-F937-4231-B6F1-40B429FAFB2F}" type="slidenum">
              <a:rPr lang="en-NZ" smtClean="0"/>
              <a:pPr/>
              <a:t>70</a:t>
            </a:fld>
            <a:endParaRPr lang="en-NZ" dirty="0"/>
          </a:p>
        </p:txBody>
      </p:sp>
      <p:sp>
        <p:nvSpPr>
          <p:cNvPr id="3" name="Title 2">
            <a:extLst>
              <a:ext uri="{FF2B5EF4-FFF2-40B4-BE49-F238E27FC236}">
                <a16:creationId xmlns:a16="http://schemas.microsoft.com/office/drawing/2014/main" id="{E35F63BF-2FA0-7562-E85B-D8B42E2331B1}"/>
              </a:ext>
            </a:extLst>
          </p:cNvPr>
          <p:cNvSpPr>
            <a:spLocks noGrp="1"/>
          </p:cNvSpPr>
          <p:nvPr>
            <p:ph type="title"/>
          </p:nvPr>
        </p:nvSpPr>
        <p:spPr>
          <a:xfrm>
            <a:off x="834480" y="474943"/>
            <a:ext cx="12652919" cy="1005842"/>
          </a:xfrm>
        </p:spPr>
        <p:txBody>
          <a:bodyPr/>
          <a:lstStyle/>
          <a:p>
            <a:r>
              <a:rPr lang="en-US" dirty="0">
                <a:solidFill>
                  <a:schemeClr val="tx1"/>
                </a:solidFill>
              </a:rPr>
              <a:t>Knowledge Representation Techniques</a:t>
            </a:r>
            <a:endParaRPr lang="en-IN" dirty="0"/>
          </a:p>
        </p:txBody>
      </p:sp>
      <p:sp>
        <p:nvSpPr>
          <p:cNvPr id="4" name="Text Placeholder 3">
            <a:extLst>
              <a:ext uri="{FF2B5EF4-FFF2-40B4-BE49-F238E27FC236}">
                <a16:creationId xmlns:a16="http://schemas.microsoft.com/office/drawing/2014/main" id="{4E6078BD-E5A5-F0FA-FA3B-CC27CCF5D889}"/>
              </a:ext>
            </a:extLst>
          </p:cNvPr>
          <p:cNvSpPr>
            <a:spLocks noGrp="1"/>
          </p:cNvSpPr>
          <p:nvPr>
            <p:ph type="body" sz="quarter" idx="17"/>
          </p:nvPr>
        </p:nvSpPr>
        <p:spPr/>
        <p:txBody>
          <a:bodyPr/>
          <a:lstStyle/>
          <a:p>
            <a:pPr marL="0" indent="0">
              <a:buNone/>
            </a:pPr>
            <a:r>
              <a:rPr lang="en-US" dirty="0"/>
              <a:t>Example: Frame for a book</a:t>
            </a:r>
            <a:endParaRPr lang="en-IN" dirty="0"/>
          </a:p>
        </p:txBody>
      </p:sp>
      <p:pic>
        <p:nvPicPr>
          <p:cNvPr id="6" name="Picture 5">
            <a:extLst>
              <a:ext uri="{FF2B5EF4-FFF2-40B4-BE49-F238E27FC236}">
                <a16:creationId xmlns:a16="http://schemas.microsoft.com/office/drawing/2014/main" id="{223AA048-BFAF-0EA2-91B5-D6CC8B6BD4E8}"/>
              </a:ext>
            </a:extLst>
          </p:cNvPr>
          <p:cNvPicPr>
            <a:picLocks noChangeAspect="1"/>
          </p:cNvPicPr>
          <p:nvPr/>
        </p:nvPicPr>
        <p:blipFill>
          <a:blip r:embed="rId2"/>
          <a:stretch>
            <a:fillRect/>
          </a:stretch>
        </p:blipFill>
        <p:spPr>
          <a:xfrm>
            <a:off x="5807530" y="1600200"/>
            <a:ext cx="4962525" cy="5447032"/>
          </a:xfrm>
          <a:prstGeom prst="rect">
            <a:avLst/>
          </a:prstGeom>
        </p:spPr>
      </p:pic>
    </p:spTree>
    <p:extLst>
      <p:ext uri="{BB962C8B-B14F-4D97-AF65-F5344CB8AC3E}">
        <p14:creationId xmlns:p14="http://schemas.microsoft.com/office/powerpoint/2010/main" val="20839944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4488A5-539E-1F11-12D2-B604F69318BD}"/>
              </a:ext>
            </a:extLst>
          </p:cNvPr>
          <p:cNvSpPr>
            <a:spLocks noGrp="1"/>
          </p:cNvSpPr>
          <p:nvPr>
            <p:ph type="sldNum" sz="quarter" idx="14"/>
          </p:nvPr>
        </p:nvSpPr>
        <p:spPr/>
        <p:txBody>
          <a:bodyPr/>
          <a:lstStyle/>
          <a:p>
            <a:fld id="{45A3C14A-F937-4231-B6F1-40B429FAFB2F}" type="slidenum">
              <a:rPr lang="en-NZ" smtClean="0"/>
              <a:pPr/>
              <a:t>71</a:t>
            </a:fld>
            <a:endParaRPr lang="en-NZ" dirty="0"/>
          </a:p>
        </p:txBody>
      </p:sp>
      <p:sp>
        <p:nvSpPr>
          <p:cNvPr id="3" name="Title 2">
            <a:extLst>
              <a:ext uri="{FF2B5EF4-FFF2-40B4-BE49-F238E27FC236}">
                <a16:creationId xmlns:a16="http://schemas.microsoft.com/office/drawing/2014/main" id="{6D9D4913-4835-4CCE-5354-58991BBBB61F}"/>
              </a:ext>
            </a:extLst>
          </p:cNvPr>
          <p:cNvSpPr>
            <a:spLocks noGrp="1"/>
          </p:cNvSpPr>
          <p:nvPr>
            <p:ph type="title"/>
          </p:nvPr>
        </p:nvSpPr>
        <p:spPr>
          <a:xfrm>
            <a:off x="834480" y="474943"/>
            <a:ext cx="13414919" cy="438150"/>
          </a:xfrm>
        </p:spPr>
        <p:txBody>
          <a:bodyPr/>
          <a:lstStyle/>
          <a:p>
            <a:r>
              <a:rPr lang="en-US" dirty="0">
                <a:solidFill>
                  <a:schemeClr val="tx1"/>
                </a:solidFill>
              </a:rPr>
              <a:t>Knowledge Representation Techniques</a:t>
            </a:r>
            <a:endParaRPr lang="en-IN" dirty="0"/>
          </a:p>
        </p:txBody>
      </p:sp>
      <p:sp>
        <p:nvSpPr>
          <p:cNvPr id="4" name="Text Placeholder 3">
            <a:extLst>
              <a:ext uri="{FF2B5EF4-FFF2-40B4-BE49-F238E27FC236}">
                <a16:creationId xmlns:a16="http://schemas.microsoft.com/office/drawing/2014/main" id="{AB3E6A9E-6F3B-9029-3547-6AAAA8A8F36C}"/>
              </a:ext>
            </a:extLst>
          </p:cNvPr>
          <p:cNvSpPr>
            <a:spLocks noGrp="1"/>
          </p:cNvSpPr>
          <p:nvPr>
            <p:ph type="body" sz="quarter" idx="17"/>
          </p:nvPr>
        </p:nvSpPr>
        <p:spPr>
          <a:xfrm>
            <a:off x="864961" y="1295400"/>
            <a:ext cx="12961441" cy="5184576"/>
          </a:xfrm>
        </p:spPr>
        <p:txBody>
          <a:bodyPr/>
          <a:lstStyle/>
          <a:p>
            <a:pPr marL="0" indent="0">
              <a:buNone/>
            </a:pPr>
            <a:r>
              <a:rPr lang="en-IN" dirty="0"/>
              <a:t>4</a:t>
            </a:r>
            <a:r>
              <a:rPr lang="en-IN" dirty="0">
                <a:solidFill>
                  <a:schemeClr val="tx1"/>
                </a:solidFill>
              </a:rPr>
              <a:t>. Production Rules</a:t>
            </a:r>
          </a:p>
          <a:p>
            <a:pPr marL="457200" indent="-457200">
              <a:buFont typeface="Arial" panose="020B0604020202020204" pitchFamily="34" charset="0"/>
              <a:buChar char="•"/>
            </a:pPr>
            <a:r>
              <a:rPr lang="en-US" dirty="0">
                <a:solidFill>
                  <a:schemeClr val="tx1"/>
                </a:solidFill>
              </a:rPr>
              <a:t>Production rules system consists of (condition, action) pairs which means, "If condition then action". </a:t>
            </a:r>
          </a:p>
          <a:p>
            <a:pPr marL="457200" indent="-457200">
              <a:buFont typeface="Arial" panose="020B0604020202020204" pitchFamily="34" charset="0"/>
              <a:buChar char="•"/>
            </a:pPr>
            <a:r>
              <a:rPr lang="en-US" dirty="0">
                <a:solidFill>
                  <a:schemeClr val="tx1"/>
                </a:solidFill>
              </a:rPr>
              <a:t>It has mainly three parts:</a:t>
            </a:r>
          </a:p>
          <a:p>
            <a:pPr marL="163830" lvl="2"/>
            <a:r>
              <a:rPr lang="en-US" dirty="0">
                <a:solidFill>
                  <a:schemeClr val="tx1"/>
                </a:solidFill>
              </a:rPr>
              <a:t>o The set of production rules</a:t>
            </a:r>
          </a:p>
          <a:p>
            <a:pPr marL="163830" lvl="2"/>
            <a:r>
              <a:rPr lang="en-US" dirty="0">
                <a:solidFill>
                  <a:schemeClr val="tx1"/>
                </a:solidFill>
              </a:rPr>
              <a:t>o Working Memory</a:t>
            </a:r>
          </a:p>
          <a:p>
            <a:pPr marL="163830" lvl="2"/>
            <a:r>
              <a:rPr lang="en-US" dirty="0">
                <a:solidFill>
                  <a:schemeClr val="tx1"/>
                </a:solidFill>
              </a:rPr>
              <a:t>o The recognize-act-cycle</a:t>
            </a:r>
          </a:p>
          <a:p>
            <a:pPr marL="634366" lvl="1" indent="-342900">
              <a:buFont typeface="Arial" panose="020B0604020202020204" pitchFamily="34" charset="0"/>
              <a:buChar char="•"/>
            </a:pPr>
            <a:r>
              <a:rPr lang="en-US" sz="2000" dirty="0">
                <a:solidFill>
                  <a:schemeClr val="tx1"/>
                </a:solidFill>
              </a:rPr>
              <a:t>In production rules agent checks for the condition and if the condition exists then the production rule fires and the corresponding action is carried out. </a:t>
            </a:r>
          </a:p>
          <a:p>
            <a:pPr marL="634366" lvl="1" indent="-342900">
              <a:buFont typeface="Arial" panose="020B0604020202020204" pitchFamily="34" charset="0"/>
              <a:buChar char="•"/>
            </a:pPr>
            <a:r>
              <a:rPr lang="en-US" sz="2000" dirty="0">
                <a:solidFill>
                  <a:schemeClr val="tx1"/>
                </a:solidFill>
              </a:rPr>
              <a:t>The condition part of the rule determines which rule may be applied to a problem. The action part carries out the associated problem-solving steps. </a:t>
            </a:r>
          </a:p>
          <a:p>
            <a:pPr marL="634366" lvl="1" indent="-342900">
              <a:buFont typeface="Arial" panose="020B0604020202020204" pitchFamily="34" charset="0"/>
              <a:buChar char="•"/>
            </a:pPr>
            <a:r>
              <a:rPr lang="en-US" sz="2000" dirty="0">
                <a:solidFill>
                  <a:schemeClr val="tx1"/>
                </a:solidFill>
              </a:rPr>
              <a:t>This complete process is called a recognize-act cycle</a:t>
            </a:r>
            <a:endParaRPr lang="en-IN" sz="2000" dirty="0">
              <a:solidFill>
                <a:schemeClr val="tx1"/>
              </a:solidFill>
            </a:endParaRPr>
          </a:p>
        </p:txBody>
      </p:sp>
    </p:spTree>
    <p:extLst>
      <p:ext uri="{BB962C8B-B14F-4D97-AF65-F5344CB8AC3E}">
        <p14:creationId xmlns:p14="http://schemas.microsoft.com/office/powerpoint/2010/main" val="306919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80D187-7E43-8B3D-05DF-8EE89687953A}"/>
              </a:ext>
            </a:extLst>
          </p:cNvPr>
          <p:cNvSpPr>
            <a:spLocks noGrp="1"/>
          </p:cNvSpPr>
          <p:nvPr>
            <p:ph type="sldNum" sz="quarter" idx="14"/>
          </p:nvPr>
        </p:nvSpPr>
        <p:spPr/>
        <p:txBody>
          <a:bodyPr/>
          <a:lstStyle/>
          <a:p>
            <a:fld id="{45A3C14A-F937-4231-B6F1-40B429FAFB2F}" type="slidenum">
              <a:rPr lang="en-NZ" smtClean="0"/>
              <a:pPr/>
              <a:t>72</a:t>
            </a:fld>
            <a:endParaRPr lang="en-NZ" dirty="0"/>
          </a:p>
        </p:txBody>
      </p:sp>
      <p:sp>
        <p:nvSpPr>
          <p:cNvPr id="3" name="Title 2">
            <a:extLst>
              <a:ext uri="{FF2B5EF4-FFF2-40B4-BE49-F238E27FC236}">
                <a16:creationId xmlns:a16="http://schemas.microsoft.com/office/drawing/2014/main" id="{A83C0B50-67A0-6DF7-4713-FC58640CB04A}"/>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1AAFF76A-7F48-9EE5-AF4C-A6766D77B228}"/>
              </a:ext>
            </a:extLst>
          </p:cNvPr>
          <p:cNvSpPr>
            <a:spLocks noGrp="1"/>
          </p:cNvSpPr>
          <p:nvPr>
            <p:ph type="body" sz="quarter" idx="17"/>
          </p:nvPr>
        </p:nvSpPr>
        <p:spPr/>
        <p:txBody>
          <a:bodyPr/>
          <a:lstStyle/>
          <a:p>
            <a:pPr marL="0" indent="0">
              <a:buNone/>
            </a:pPr>
            <a:r>
              <a:rPr lang="en-US" dirty="0"/>
              <a:t>Example: </a:t>
            </a:r>
            <a:endParaRPr lang="en-IN" dirty="0"/>
          </a:p>
        </p:txBody>
      </p:sp>
      <p:pic>
        <p:nvPicPr>
          <p:cNvPr id="6" name="Picture 5">
            <a:extLst>
              <a:ext uri="{FF2B5EF4-FFF2-40B4-BE49-F238E27FC236}">
                <a16:creationId xmlns:a16="http://schemas.microsoft.com/office/drawing/2014/main" id="{84CBAF74-A51E-C81C-0B70-8D511D7E09FB}"/>
              </a:ext>
            </a:extLst>
          </p:cNvPr>
          <p:cNvPicPr>
            <a:picLocks noChangeAspect="1"/>
          </p:cNvPicPr>
          <p:nvPr/>
        </p:nvPicPr>
        <p:blipFill>
          <a:blip r:embed="rId2"/>
          <a:stretch>
            <a:fillRect/>
          </a:stretch>
        </p:blipFill>
        <p:spPr>
          <a:xfrm>
            <a:off x="853528" y="3037467"/>
            <a:ext cx="12637705" cy="3367088"/>
          </a:xfrm>
          <a:prstGeom prst="rect">
            <a:avLst/>
          </a:prstGeom>
        </p:spPr>
      </p:pic>
    </p:spTree>
    <p:extLst>
      <p:ext uri="{BB962C8B-B14F-4D97-AF65-F5344CB8AC3E}">
        <p14:creationId xmlns:p14="http://schemas.microsoft.com/office/powerpoint/2010/main" val="39323554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782DAFA-A707-2AE6-7EC2-A55A6EB7C7DD}"/>
              </a:ext>
            </a:extLst>
          </p:cNvPr>
          <p:cNvSpPr>
            <a:spLocks noGrp="1"/>
          </p:cNvSpPr>
          <p:nvPr>
            <p:ph type="body" sz="quarter" idx="17"/>
          </p:nvPr>
        </p:nvSpPr>
        <p:spPr>
          <a:xfrm>
            <a:off x="685800" y="1480785"/>
            <a:ext cx="6324600" cy="5183232"/>
          </a:xfrm>
        </p:spPr>
        <p:txBody>
          <a:bodyPr/>
          <a:lstStyle/>
          <a:p>
            <a:pPr algn="just" eaLnBrk="1" hangingPunct="1">
              <a:lnSpc>
                <a:spcPct val="90000"/>
              </a:lnSpc>
              <a:buFont typeface="Arial" panose="020B0604020202020204" pitchFamily="34" charset="0"/>
              <a:buChar char="•"/>
            </a:pPr>
            <a:r>
              <a:rPr lang="en-US" altLang="en-US" sz="2400" dirty="0">
                <a:solidFill>
                  <a:schemeClr val="accent2"/>
                </a:solidFill>
              </a:rPr>
              <a:t>Logics</a:t>
            </a:r>
            <a:r>
              <a:rPr lang="en-US" altLang="en-US" sz="2400" dirty="0"/>
              <a:t> </a:t>
            </a:r>
            <a:r>
              <a:rPr lang="en-US" altLang="en-US" sz="2400" dirty="0">
                <a:solidFill>
                  <a:schemeClr val="tx1"/>
                </a:solidFill>
              </a:rPr>
              <a:t>are formal languages for representing information such that conclusions can be drawn</a:t>
            </a:r>
          </a:p>
          <a:p>
            <a:pPr marL="0" indent="0">
              <a:lnSpc>
                <a:spcPct val="90000"/>
              </a:lnSpc>
              <a:buNone/>
            </a:pPr>
            <a:r>
              <a:rPr lang="en-US" altLang="en-US" sz="2400" dirty="0">
                <a:solidFill>
                  <a:schemeClr val="tx1"/>
                </a:solidFill>
              </a:rPr>
              <a:t>Knowledge bases consist of sentences in a formal language</a:t>
            </a:r>
          </a:p>
          <a:p>
            <a:pPr lvl="1">
              <a:lnSpc>
                <a:spcPct val="90000"/>
              </a:lnSpc>
              <a:buFont typeface="Arial" panose="020B0604020202020204" pitchFamily="34" charset="0"/>
              <a:buChar char="•"/>
            </a:pPr>
            <a:r>
              <a:rPr lang="en-US" altLang="en-US" sz="2400" dirty="0">
                <a:solidFill>
                  <a:schemeClr val="tx1"/>
                </a:solidFill>
              </a:rPr>
              <a:t>Syntax</a:t>
            </a:r>
          </a:p>
          <a:p>
            <a:pPr marL="1055370" lvl="2" indent="-342900">
              <a:lnSpc>
                <a:spcPct val="90000"/>
              </a:lnSpc>
              <a:buFont typeface="Arial" panose="020B0604020202020204" pitchFamily="34" charset="0"/>
              <a:buChar char="•"/>
            </a:pPr>
            <a:r>
              <a:rPr lang="en-US" altLang="en-US"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Sentences are well-formed</a:t>
            </a:r>
          </a:p>
          <a:p>
            <a:pPr lvl="1">
              <a:lnSpc>
                <a:spcPct val="90000"/>
              </a:lnSpc>
              <a:buFont typeface="Arial" panose="020B0604020202020204" pitchFamily="34" charset="0"/>
              <a:buChar char="•"/>
            </a:pPr>
            <a:r>
              <a:rPr lang="en-US" altLang="en-US" sz="2400" dirty="0">
                <a:solidFill>
                  <a:schemeClr val="tx1"/>
                </a:solidFill>
              </a:rPr>
              <a:t>Semantics</a:t>
            </a:r>
          </a:p>
          <a:p>
            <a:pPr marL="1055370" lvl="2" indent="-342900">
              <a:lnSpc>
                <a:spcPct val="90000"/>
              </a:lnSpc>
              <a:buFont typeface="Arial" panose="020B0604020202020204" pitchFamily="34" charset="0"/>
              <a:buChar char="•"/>
            </a:pPr>
            <a:r>
              <a:rPr lang="en-US" altLang="en-US"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The “meaning” of the sentence</a:t>
            </a:r>
          </a:p>
          <a:p>
            <a:pPr marL="1055370" lvl="2" indent="-342900">
              <a:lnSpc>
                <a:spcPct val="90000"/>
              </a:lnSpc>
              <a:buFont typeface="Arial" panose="020B0604020202020204" pitchFamily="34" charset="0"/>
              <a:buChar char="•"/>
            </a:pPr>
            <a:r>
              <a:rPr lang="en-US" altLang="en-US" b="1" i="1"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The truth of each sentence with respect to each possible world (model)</a:t>
            </a:r>
          </a:p>
        </p:txBody>
      </p:sp>
      <p:sp>
        <p:nvSpPr>
          <p:cNvPr id="6" name="Text Placeholder 5">
            <a:extLst>
              <a:ext uri="{FF2B5EF4-FFF2-40B4-BE49-F238E27FC236}">
                <a16:creationId xmlns:a16="http://schemas.microsoft.com/office/drawing/2014/main" id="{693B5BC5-3A7A-CA57-1A78-9A86A2B0F3E6}"/>
              </a:ext>
            </a:extLst>
          </p:cNvPr>
          <p:cNvSpPr>
            <a:spLocks noGrp="1"/>
          </p:cNvSpPr>
          <p:nvPr>
            <p:ph type="body" sz="quarter" idx="18"/>
          </p:nvPr>
        </p:nvSpPr>
        <p:spPr>
          <a:xfrm>
            <a:off x="7407505" y="1752600"/>
            <a:ext cx="6252120" cy="5183232"/>
          </a:xfrm>
        </p:spPr>
        <p:txBody>
          <a:bodyPr/>
          <a:lstStyle/>
          <a:p>
            <a:pPr marL="0" indent="0" eaLnBrk="1" hangingPunct="1">
              <a:lnSpc>
                <a:spcPct val="90000"/>
              </a:lnSpc>
              <a:buNone/>
            </a:pPr>
            <a:r>
              <a:rPr lang="en-US" altLang="en-US" sz="2400" dirty="0">
                <a:solidFill>
                  <a:schemeClr val="tx1"/>
                </a:solidFill>
              </a:rPr>
              <a:t>E.g., the language of arithmetic</a:t>
            </a:r>
          </a:p>
          <a:p>
            <a:pPr lvl="1" eaLnBrk="1" hangingPunct="1">
              <a:lnSpc>
                <a:spcPct val="90000"/>
              </a:lnSpc>
              <a:buFont typeface="Arial" panose="020B0604020202020204" pitchFamily="34" charset="0"/>
              <a:buChar char="•"/>
            </a:pPr>
            <a:r>
              <a:rPr lang="en-US" altLang="en-US" sz="2400" dirty="0">
                <a:solidFill>
                  <a:schemeClr val="tx1"/>
                </a:solidFill>
              </a:rPr>
              <a:t>x+2 ≥ y is a sentence; </a:t>
            </a:r>
          </a:p>
          <a:p>
            <a:pPr lvl="1" eaLnBrk="1" hangingPunct="1">
              <a:lnSpc>
                <a:spcPct val="90000"/>
              </a:lnSpc>
              <a:buFont typeface="Arial" panose="020B0604020202020204" pitchFamily="34" charset="0"/>
              <a:buChar char="•"/>
            </a:pPr>
            <a:r>
              <a:rPr lang="en-US" altLang="en-US" sz="2400" dirty="0">
                <a:solidFill>
                  <a:schemeClr val="tx1"/>
                </a:solidFill>
              </a:rPr>
              <a:t>x2+y &gt; {} is not a sentence</a:t>
            </a:r>
          </a:p>
          <a:p>
            <a:pPr lvl="1" eaLnBrk="1" hangingPunct="1">
              <a:lnSpc>
                <a:spcPct val="90000"/>
              </a:lnSpc>
              <a:buFont typeface="Arial" panose="020B0604020202020204" pitchFamily="34" charset="0"/>
              <a:buChar char="•"/>
            </a:pPr>
            <a:r>
              <a:rPr lang="en-US" altLang="en-US" sz="2400" dirty="0">
                <a:solidFill>
                  <a:schemeClr val="tx1"/>
                </a:solidFill>
              </a:rPr>
              <a:t>x+2 ≥ y is true if the number x+2 is no less than the number y</a:t>
            </a:r>
          </a:p>
          <a:p>
            <a:pPr lvl="1" eaLnBrk="1" hangingPunct="1">
              <a:lnSpc>
                <a:spcPct val="90000"/>
              </a:lnSpc>
              <a:buFont typeface="Arial" panose="020B0604020202020204" pitchFamily="34" charset="0"/>
              <a:buChar char="•"/>
            </a:pPr>
            <a:r>
              <a:rPr lang="en-US" altLang="en-US" sz="2400" dirty="0">
                <a:solidFill>
                  <a:schemeClr val="tx1"/>
                </a:solidFill>
              </a:rPr>
              <a:t>x+2 ≥ y is true in a world where x = 7, y = 1</a:t>
            </a:r>
          </a:p>
          <a:p>
            <a:pPr lvl="1" eaLnBrk="1" hangingPunct="1">
              <a:lnSpc>
                <a:spcPct val="90000"/>
              </a:lnSpc>
              <a:buFont typeface="Arial" panose="020B0604020202020204" pitchFamily="34" charset="0"/>
              <a:buChar char="•"/>
            </a:pPr>
            <a:r>
              <a:rPr lang="en-US" altLang="en-US" sz="2400" dirty="0">
                <a:solidFill>
                  <a:schemeClr val="tx1"/>
                </a:solidFill>
              </a:rPr>
              <a:t>x+2 ≥ y is false in a world where x = 0, y = 6</a:t>
            </a:r>
          </a:p>
          <a:p>
            <a:pPr marL="0" indent="0">
              <a:buNone/>
            </a:pPr>
            <a:endParaRPr lang="en-IN" dirty="0"/>
          </a:p>
        </p:txBody>
      </p:sp>
      <p:sp>
        <p:nvSpPr>
          <p:cNvPr id="3" name="Title 2">
            <a:extLst>
              <a:ext uri="{FF2B5EF4-FFF2-40B4-BE49-F238E27FC236}">
                <a16:creationId xmlns:a16="http://schemas.microsoft.com/office/drawing/2014/main" id="{5C2EFDC4-C474-DD0B-D34F-1DA6471BDD2A}"/>
              </a:ext>
            </a:extLst>
          </p:cNvPr>
          <p:cNvSpPr>
            <a:spLocks noGrp="1"/>
          </p:cNvSpPr>
          <p:nvPr>
            <p:ph type="title"/>
          </p:nvPr>
        </p:nvSpPr>
        <p:spPr/>
        <p:txBody>
          <a:bodyPr/>
          <a:lstStyle/>
          <a:p>
            <a:r>
              <a:rPr lang="en-US" altLang="en-US" dirty="0">
                <a:solidFill>
                  <a:schemeClr val="tx1"/>
                </a:solidFill>
              </a:rPr>
              <a:t>Logic in general</a:t>
            </a:r>
            <a:endParaRPr lang="en-IN" dirty="0">
              <a:solidFill>
                <a:schemeClr val="tx1"/>
              </a:solidFill>
            </a:endParaRPr>
          </a:p>
        </p:txBody>
      </p:sp>
      <p:sp>
        <p:nvSpPr>
          <p:cNvPr id="2" name="Slide Number Placeholder 1">
            <a:extLst>
              <a:ext uri="{FF2B5EF4-FFF2-40B4-BE49-F238E27FC236}">
                <a16:creationId xmlns:a16="http://schemas.microsoft.com/office/drawing/2014/main" id="{EB3EACBB-FEBD-7D05-5140-37925767904E}"/>
              </a:ext>
            </a:extLst>
          </p:cNvPr>
          <p:cNvSpPr>
            <a:spLocks noGrp="1"/>
          </p:cNvSpPr>
          <p:nvPr>
            <p:ph type="sldNum" sz="quarter" idx="14"/>
          </p:nvPr>
        </p:nvSpPr>
        <p:spPr/>
        <p:txBody>
          <a:bodyPr/>
          <a:lstStyle/>
          <a:p>
            <a:fld id="{45A3C14A-F937-4231-B6F1-40B429FAFB2F}" type="slidenum">
              <a:rPr lang="en-NZ" smtClean="0"/>
              <a:pPr/>
              <a:t>73</a:t>
            </a:fld>
            <a:endParaRPr lang="en-NZ" dirty="0"/>
          </a:p>
        </p:txBody>
      </p:sp>
    </p:spTree>
    <p:extLst>
      <p:ext uri="{BB962C8B-B14F-4D97-AF65-F5344CB8AC3E}">
        <p14:creationId xmlns:p14="http://schemas.microsoft.com/office/powerpoint/2010/main" val="243499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fade">
                                      <p:cBhvr>
                                        <p:cTn id="35" dur="500"/>
                                        <p:tgtEl>
                                          <p:spTgt spid="6">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500"/>
                                        <p:tgtEl>
                                          <p:spTgt spid="6">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Effect transition="in" filter="fade">
                                      <p:cBhvr>
                                        <p:cTn id="41" dur="500"/>
                                        <p:tgtEl>
                                          <p:spTgt spid="6">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animEffect transition="in" filter="fade">
                                      <p:cBhvr>
                                        <p:cTn id="44" dur="500"/>
                                        <p:tgtEl>
                                          <p:spTgt spid="6">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A31379-096D-6D3E-9B66-F95EF211A54D}"/>
              </a:ext>
            </a:extLst>
          </p:cNvPr>
          <p:cNvSpPr>
            <a:spLocks noGrp="1"/>
          </p:cNvSpPr>
          <p:nvPr>
            <p:ph type="sldNum" sz="quarter" idx="14"/>
          </p:nvPr>
        </p:nvSpPr>
        <p:spPr/>
        <p:txBody>
          <a:bodyPr/>
          <a:lstStyle/>
          <a:p>
            <a:fld id="{45A3C14A-F937-4231-B6F1-40B429FAFB2F}" type="slidenum">
              <a:rPr lang="en-NZ" smtClean="0"/>
              <a:pPr/>
              <a:t>74</a:t>
            </a:fld>
            <a:endParaRPr lang="en-NZ" dirty="0"/>
          </a:p>
        </p:txBody>
      </p:sp>
      <p:sp>
        <p:nvSpPr>
          <p:cNvPr id="6" name="Title 5">
            <a:extLst>
              <a:ext uri="{FF2B5EF4-FFF2-40B4-BE49-F238E27FC236}">
                <a16:creationId xmlns:a16="http://schemas.microsoft.com/office/drawing/2014/main" id="{92E19F24-155E-80FB-BB1B-72E657B9F2BB}"/>
              </a:ext>
            </a:extLst>
          </p:cNvPr>
          <p:cNvSpPr>
            <a:spLocks noGrp="1"/>
          </p:cNvSpPr>
          <p:nvPr>
            <p:ph type="title"/>
          </p:nvPr>
        </p:nvSpPr>
        <p:spPr/>
        <p:txBody>
          <a:bodyPr/>
          <a:lstStyle/>
          <a:p>
            <a:endParaRPr lang="en-IN"/>
          </a:p>
        </p:txBody>
      </p:sp>
      <p:sp>
        <p:nvSpPr>
          <p:cNvPr id="7" name="Text Placeholder 6">
            <a:extLst>
              <a:ext uri="{FF2B5EF4-FFF2-40B4-BE49-F238E27FC236}">
                <a16:creationId xmlns:a16="http://schemas.microsoft.com/office/drawing/2014/main" id="{C6A08618-9551-E8C1-C310-510E78DA1968}"/>
              </a:ext>
            </a:extLst>
          </p:cNvPr>
          <p:cNvSpPr>
            <a:spLocks noGrp="1"/>
          </p:cNvSpPr>
          <p:nvPr>
            <p:ph type="body" sz="quarter" idx="17"/>
          </p:nvPr>
        </p:nvSpPr>
        <p:spPr/>
        <p:txBody>
          <a:bodyPr/>
          <a:lstStyle/>
          <a:p>
            <a:pPr eaLnBrk="1" hangingPunct="1">
              <a:lnSpc>
                <a:spcPct val="80000"/>
              </a:lnSpc>
              <a:buFont typeface="Arial" panose="020B0604020202020204" pitchFamily="34" charset="0"/>
              <a:buChar char="•"/>
            </a:pPr>
            <a:r>
              <a:rPr lang="en-US" altLang="en-US" sz="2800" dirty="0">
                <a:solidFill>
                  <a:schemeClr val="accent2"/>
                </a:solidFill>
              </a:rPr>
              <a:t>Entailment</a:t>
            </a:r>
            <a:r>
              <a:rPr lang="en-US" altLang="en-US" sz="2800" dirty="0"/>
              <a:t> means that one thing </a:t>
            </a:r>
            <a:r>
              <a:rPr lang="en-US" altLang="en-US" sz="2800" dirty="0">
                <a:solidFill>
                  <a:srgbClr val="FF0000"/>
                </a:solidFill>
              </a:rPr>
              <a:t>follows logically from </a:t>
            </a:r>
            <a:r>
              <a:rPr lang="en-US" altLang="en-US" sz="2800" dirty="0"/>
              <a:t>another:</a:t>
            </a:r>
          </a:p>
          <a:p>
            <a:pPr algn="ctr" eaLnBrk="1" hangingPunct="1">
              <a:lnSpc>
                <a:spcPct val="80000"/>
              </a:lnSpc>
              <a:buFont typeface="Arial" panose="020B0604020202020204" pitchFamily="34" charset="0"/>
              <a:buChar char="•"/>
            </a:pPr>
            <a:r>
              <a:rPr lang="en-US" altLang="en-US" sz="2800" dirty="0"/>
              <a:t>KB ╞ </a:t>
            </a:r>
            <a:r>
              <a:rPr lang="el-GR" altLang="en-US" sz="2800" dirty="0"/>
              <a:t>α</a:t>
            </a:r>
            <a:endParaRPr lang="en-US" altLang="en-US" sz="2800" dirty="0"/>
          </a:p>
          <a:p>
            <a:pPr eaLnBrk="1" hangingPunct="1">
              <a:lnSpc>
                <a:spcPct val="80000"/>
              </a:lnSpc>
              <a:buFont typeface="Arial" panose="020B0604020202020204" pitchFamily="34" charset="0"/>
              <a:buChar char="•"/>
            </a:pPr>
            <a:r>
              <a:rPr lang="en-US" altLang="en-US" sz="2800" dirty="0"/>
              <a:t>Knowledge base </a:t>
            </a:r>
            <a:r>
              <a:rPr lang="en-US" altLang="en-US" sz="2800" i="1" dirty="0"/>
              <a:t>KB</a:t>
            </a:r>
            <a:r>
              <a:rPr lang="en-US" altLang="en-US" sz="2800" dirty="0"/>
              <a:t> entails sentence α if and only if α is true in all worlds where </a:t>
            </a:r>
            <a:r>
              <a:rPr lang="en-US" altLang="en-US" sz="2800" i="1" dirty="0"/>
              <a:t>KB</a:t>
            </a:r>
            <a:r>
              <a:rPr lang="en-US" altLang="en-US" sz="2800" dirty="0"/>
              <a:t> is true</a:t>
            </a:r>
          </a:p>
          <a:p>
            <a:pPr marL="1598294" lvl="4" indent="-285750" eaLnBrk="1" hangingPunct="1">
              <a:lnSpc>
                <a:spcPct val="80000"/>
              </a:lnSpc>
              <a:buFont typeface="Arial" panose="020B0604020202020204" pitchFamily="34" charset="0"/>
              <a:buChar char="•"/>
            </a:pPr>
            <a:endParaRPr lang="en-US" altLang="en-US" sz="1800" dirty="0">
              <a:latin typeface="Roboto Medium" panose="02000000000000000000" pitchFamily="2" charset="0"/>
              <a:ea typeface="Roboto Medium" panose="02000000000000000000" pitchFamily="2" charset="0"/>
              <a:cs typeface="Roboto Medium" panose="02000000000000000000" pitchFamily="2" charset="0"/>
            </a:endParaRPr>
          </a:p>
          <a:p>
            <a:pPr lvl="1" eaLnBrk="1" hangingPunct="1">
              <a:lnSpc>
                <a:spcPct val="80000"/>
              </a:lnSpc>
              <a:buFont typeface="Arial" panose="020B0604020202020204" pitchFamily="34" charset="0"/>
              <a:buChar char="•"/>
            </a:pPr>
            <a:r>
              <a:rPr lang="en-US" altLang="en-US" sz="2400" dirty="0"/>
              <a:t>E.g., the KB containing “the Phillies won” and “the Reds won” entails “Either the Phillies won or the Reds won”</a:t>
            </a:r>
          </a:p>
          <a:p>
            <a:pPr lvl="1" eaLnBrk="1" hangingPunct="1">
              <a:lnSpc>
                <a:spcPct val="80000"/>
              </a:lnSpc>
              <a:buFont typeface="Arial" panose="020B0604020202020204" pitchFamily="34" charset="0"/>
              <a:buChar char="•"/>
            </a:pPr>
            <a:r>
              <a:rPr lang="en-US" altLang="en-US" sz="2400" dirty="0"/>
              <a:t>E.g., </a:t>
            </a:r>
            <a:r>
              <a:rPr lang="en-US" altLang="en-US" sz="2400" dirty="0" err="1"/>
              <a:t>x+y</a:t>
            </a:r>
            <a:r>
              <a:rPr lang="en-US" altLang="en-US" sz="2400" dirty="0"/>
              <a:t> = 4 entails  4 = </a:t>
            </a:r>
            <a:r>
              <a:rPr lang="en-US" altLang="en-US" sz="2400" dirty="0" err="1"/>
              <a:t>x+y</a:t>
            </a:r>
            <a:endParaRPr lang="en-US" altLang="en-US" sz="2400" dirty="0"/>
          </a:p>
          <a:p>
            <a:pPr lvl="1" eaLnBrk="1" hangingPunct="1">
              <a:lnSpc>
                <a:spcPct val="80000"/>
              </a:lnSpc>
              <a:buFont typeface="Arial" panose="020B0604020202020204" pitchFamily="34" charset="0"/>
              <a:buChar char="•"/>
            </a:pPr>
            <a:r>
              <a:rPr lang="en-US" altLang="en-US" sz="2400" dirty="0"/>
              <a:t>Entailment is a relationship between sentences (i.e., </a:t>
            </a:r>
            <a:r>
              <a:rPr lang="en-US" altLang="en-US" sz="2400" dirty="0">
                <a:solidFill>
                  <a:srgbClr val="FF0000"/>
                </a:solidFill>
              </a:rPr>
              <a:t>syntax</a:t>
            </a:r>
            <a:r>
              <a:rPr lang="en-US" altLang="en-US" sz="2400" dirty="0"/>
              <a:t>) that is based on </a:t>
            </a:r>
            <a:r>
              <a:rPr lang="en-US" altLang="en-US" sz="2400" dirty="0">
                <a:solidFill>
                  <a:srgbClr val="FF0000"/>
                </a:solidFill>
              </a:rPr>
              <a:t>semantics</a:t>
            </a:r>
            <a:endParaRPr lang="en-US" altLang="en-US" sz="2400" dirty="0"/>
          </a:p>
          <a:p>
            <a:pPr marL="0" indent="0">
              <a:buNone/>
            </a:pPr>
            <a:endParaRPr lang="en-IN" dirty="0"/>
          </a:p>
        </p:txBody>
      </p:sp>
    </p:spTree>
    <p:extLst>
      <p:ext uri="{BB962C8B-B14F-4D97-AF65-F5344CB8AC3E}">
        <p14:creationId xmlns:p14="http://schemas.microsoft.com/office/powerpoint/2010/main" val="3161854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74AC9D2-1ED1-EF5C-1F9A-FCFB3D84EA1A}"/>
              </a:ext>
            </a:extLst>
          </p:cNvPr>
          <p:cNvSpPr>
            <a:spLocks noGrp="1"/>
          </p:cNvSpPr>
          <p:nvPr>
            <p:ph type="sldNum" sz="quarter" idx="14"/>
          </p:nvPr>
        </p:nvSpPr>
        <p:spPr/>
        <p:txBody>
          <a:bodyPr/>
          <a:lstStyle/>
          <a:p>
            <a:fld id="{45A3C14A-F937-4231-B6F1-40B429FAFB2F}" type="slidenum">
              <a:rPr lang="en-NZ" smtClean="0"/>
              <a:pPr/>
              <a:t>75</a:t>
            </a:fld>
            <a:endParaRPr lang="en-NZ" dirty="0"/>
          </a:p>
        </p:txBody>
      </p:sp>
      <p:sp>
        <p:nvSpPr>
          <p:cNvPr id="6" name="Title 5">
            <a:extLst>
              <a:ext uri="{FF2B5EF4-FFF2-40B4-BE49-F238E27FC236}">
                <a16:creationId xmlns:a16="http://schemas.microsoft.com/office/drawing/2014/main" id="{4705DAD2-503A-A392-D2A2-C1918E9735A6}"/>
              </a:ext>
            </a:extLst>
          </p:cNvPr>
          <p:cNvSpPr>
            <a:spLocks noGrp="1"/>
          </p:cNvSpPr>
          <p:nvPr>
            <p:ph type="title"/>
          </p:nvPr>
        </p:nvSpPr>
        <p:spPr/>
        <p:txBody>
          <a:bodyPr/>
          <a:lstStyle/>
          <a:p>
            <a:endParaRPr lang="en-IN"/>
          </a:p>
        </p:txBody>
      </p:sp>
      <p:sp>
        <p:nvSpPr>
          <p:cNvPr id="7" name="Text Placeholder 6">
            <a:extLst>
              <a:ext uri="{FF2B5EF4-FFF2-40B4-BE49-F238E27FC236}">
                <a16:creationId xmlns:a16="http://schemas.microsoft.com/office/drawing/2014/main" id="{EB970F86-254C-D049-90CA-3588688B5CB6}"/>
              </a:ext>
            </a:extLst>
          </p:cNvPr>
          <p:cNvSpPr>
            <a:spLocks noGrp="1"/>
          </p:cNvSpPr>
          <p:nvPr>
            <p:ph type="body" sz="quarter" idx="17"/>
          </p:nvPr>
        </p:nvSpPr>
        <p:spPr>
          <a:xfrm>
            <a:off x="709614" y="76200"/>
            <a:ext cx="12961441" cy="5184576"/>
          </a:xfrm>
        </p:spPr>
        <p:txBody>
          <a:bodyPr/>
          <a:lstStyle/>
          <a:p>
            <a:pPr>
              <a:lnSpc>
                <a:spcPct val="90000"/>
              </a:lnSpc>
              <a:buFont typeface="Arial" panose="020B0604020202020204" pitchFamily="34" charset="0"/>
              <a:buChar char="•"/>
            </a:pPr>
            <a:r>
              <a:rPr lang="en-US" altLang="en-US" sz="2800" b="1" i="1" u="sng" dirty="0"/>
              <a:t>Entailment</a:t>
            </a:r>
            <a:r>
              <a:rPr lang="en-US" altLang="en-US" sz="2800" dirty="0"/>
              <a:t> </a:t>
            </a:r>
          </a:p>
          <a:p>
            <a:pPr>
              <a:lnSpc>
                <a:spcPct val="90000"/>
              </a:lnSpc>
              <a:buFont typeface="Arial" panose="020B0604020202020204" pitchFamily="34" charset="0"/>
              <a:buChar char="•"/>
            </a:pPr>
            <a:r>
              <a:rPr lang="en-US" altLang="en-US" sz="2800" dirty="0"/>
              <a:t>means that one thing follows logically from another</a:t>
            </a:r>
          </a:p>
          <a:p>
            <a:pPr lvl="1">
              <a:lnSpc>
                <a:spcPct val="90000"/>
              </a:lnSpc>
              <a:buFont typeface="Arial" panose="020B0604020202020204" pitchFamily="34" charset="0"/>
              <a:buChar char="•"/>
            </a:pPr>
            <a:r>
              <a:rPr lang="en-US" altLang="en-US" sz="2400" dirty="0">
                <a:latin typeface="Symbol" panose="05050102010706020507" pitchFamily="18" charset="2"/>
              </a:rPr>
              <a:t>a</a:t>
            </a:r>
            <a:r>
              <a:rPr lang="en-US" altLang="en-US" sz="2400" dirty="0"/>
              <a:t> |= </a:t>
            </a:r>
            <a:r>
              <a:rPr lang="en-US" altLang="en-US" sz="2400" dirty="0">
                <a:latin typeface="Symbol" panose="05050102010706020507" pitchFamily="18" charset="2"/>
              </a:rPr>
              <a:t>b</a:t>
            </a:r>
            <a:endParaRPr lang="en-US" altLang="en-US" sz="2800" dirty="0">
              <a:latin typeface="Symbol" panose="05050102010706020507" pitchFamily="18" charset="2"/>
            </a:endParaRPr>
          </a:p>
          <a:p>
            <a:pPr>
              <a:lnSpc>
                <a:spcPct val="90000"/>
              </a:lnSpc>
              <a:buFont typeface="Arial" panose="020B0604020202020204" pitchFamily="34" charset="0"/>
              <a:buChar char="•"/>
            </a:pPr>
            <a:r>
              <a:rPr lang="en-US" altLang="en-US" sz="2800" dirty="0"/>
              <a:t> </a:t>
            </a:r>
            <a:r>
              <a:rPr lang="en-US" altLang="en-US" sz="2800" dirty="0">
                <a:latin typeface="Symbol" panose="05050102010706020507" pitchFamily="18" charset="2"/>
              </a:rPr>
              <a:t>a</a:t>
            </a:r>
            <a:r>
              <a:rPr lang="en-US" altLang="en-US" sz="2800" dirty="0"/>
              <a:t> |= </a:t>
            </a:r>
            <a:r>
              <a:rPr lang="en-US" altLang="en-US" sz="2800" dirty="0">
                <a:latin typeface="Symbol" panose="05050102010706020507" pitchFamily="18" charset="2"/>
              </a:rPr>
              <a:t>b</a:t>
            </a:r>
            <a:r>
              <a:rPr lang="en-US" altLang="en-US" sz="2800" dirty="0"/>
              <a:t> </a:t>
            </a:r>
            <a:r>
              <a:rPr lang="en-US" altLang="en-US" sz="2800" dirty="0" err="1"/>
              <a:t>iff</a:t>
            </a:r>
            <a:r>
              <a:rPr lang="en-US" altLang="en-US" sz="2800" dirty="0"/>
              <a:t> in every model in which </a:t>
            </a:r>
            <a:r>
              <a:rPr lang="en-US" altLang="en-US" sz="2800" dirty="0">
                <a:latin typeface="Symbol" panose="05050102010706020507" pitchFamily="18" charset="2"/>
              </a:rPr>
              <a:t>a</a:t>
            </a:r>
            <a:r>
              <a:rPr lang="en-US" altLang="en-US" sz="2800" dirty="0"/>
              <a:t> is true, </a:t>
            </a:r>
            <a:r>
              <a:rPr lang="en-US" altLang="en-US" sz="2800" dirty="0">
                <a:latin typeface="Symbol" panose="05050102010706020507" pitchFamily="18" charset="2"/>
              </a:rPr>
              <a:t>b</a:t>
            </a:r>
            <a:r>
              <a:rPr lang="en-US" altLang="en-US" sz="2800" dirty="0"/>
              <a:t> is also true</a:t>
            </a:r>
          </a:p>
          <a:p>
            <a:pPr>
              <a:lnSpc>
                <a:spcPct val="90000"/>
              </a:lnSpc>
              <a:buFont typeface="Arial" panose="020B0604020202020204" pitchFamily="34" charset="0"/>
              <a:buChar char="•"/>
            </a:pPr>
            <a:r>
              <a:rPr lang="en-US" altLang="en-US" sz="2800" dirty="0"/>
              <a:t>if </a:t>
            </a:r>
            <a:r>
              <a:rPr lang="en-US" altLang="en-US" sz="2800" dirty="0">
                <a:latin typeface="Symbol" panose="05050102010706020507" pitchFamily="18" charset="2"/>
              </a:rPr>
              <a:t>a</a:t>
            </a:r>
            <a:r>
              <a:rPr lang="en-US" altLang="en-US" sz="2800" dirty="0"/>
              <a:t> is true, then </a:t>
            </a:r>
            <a:r>
              <a:rPr lang="en-US" altLang="en-US" sz="2800" dirty="0">
                <a:latin typeface="Symbol" panose="05050102010706020507" pitchFamily="18" charset="2"/>
              </a:rPr>
              <a:t>b</a:t>
            </a:r>
            <a:r>
              <a:rPr lang="en-US" altLang="en-US" sz="2800" dirty="0"/>
              <a:t> must be true</a:t>
            </a:r>
          </a:p>
          <a:p>
            <a:pPr>
              <a:lnSpc>
                <a:spcPct val="90000"/>
              </a:lnSpc>
              <a:buFont typeface="Arial" panose="020B0604020202020204" pitchFamily="34" charset="0"/>
              <a:buChar char="•"/>
            </a:pPr>
            <a:r>
              <a:rPr lang="en-US" altLang="en-US" sz="2800" dirty="0"/>
              <a:t>the truth of </a:t>
            </a:r>
            <a:r>
              <a:rPr lang="en-US" altLang="en-US" sz="2800" dirty="0">
                <a:latin typeface="Symbol" panose="05050102010706020507" pitchFamily="18" charset="2"/>
              </a:rPr>
              <a:t>b</a:t>
            </a:r>
            <a:r>
              <a:rPr lang="en-US" altLang="en-US" sz="2800" dirty="0"/>
              <a:t> is “contained” in the truth of </a:t>
            </a:r>
            <a:r>
              <a:rPr lang="en-US" altLang="en-US" sz="2800" dirty="0">
                <a:latin typeface="Symbol" panose="05050102010706020507" pitchFamily="18" charset="2"/>
              </a:rPr>
              <a:t>a</a:t>
            </a:r>
          </a:p>
          <a:p>
            <a:pPr>
              <a:buFont typeface="Arial" panose="020B0604020202020204" pitchFamily="34" charset="0"/>
              <a:buChar char="•"/>
            </a:pPr>
            <a:r>
              <a:rPr lang="en-US" altLang="en-US" sz="2000" dirty="0"/>
              <a:t>Example:</a:t>
            </a:r>
          </a:p>
          <a:p>
            <a:pPr lvl="1">
              <a:buFont typeface="Arial" panose="020B0604020202020204" pitchFamily="34" charset="0"/>
              <a:buChar char="•"/>
            </a:pPr>
            <a:r>
              <a:rPr lang="en-US" altLang="en-US" sz="2000" dirty="0"/>
              <a:t>A KB containing</a:t>
            </a:r>
          </a:p>
          <a:p>
            <a:pPr marL="1055370" lvl="2" indent="-342900">
              <a:buFont typeface="Arial" panose="020B0604020202020204" pitchFamily="34" charset="0"/>
              <a:buChar char="•"/>
            </a:pPr>
            <a:r>
              <a:rPr lang="en-US" altLang="en-US" sz="20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“Cleveland won”</a:t>
            </a:r>
          </a:p>
          <a:p>
            <a:pPr marL="1055370" lvl="2" indent="-342900">
              <a:buFont typeface="Arial" panose="020B0604020202020204" pitchFamily="34" charset="0"/>
              <a:buChar char="•"/>
            </a:pPr>
            <a:r>
              <a:rPr lang="en-US" altLang="en-US" sz="20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“Dallas won”</a:t>
            </a:r>
          </a:p>
          <a:p>
            <a:pPr marL="1055370" lvl="2" indent="-342900">
              <a:buFont typeface="Arial" panose="020B0604020202020204" pitchFamily="34" charset="0"/>
              <a:buChar char="•"/>
            </a:pPr>
            <a:r>
              <a:rPr lang="en-US" altLang="en-US" sz="20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Entails…</a:t>
            </a:r>
          </a:p>
          <a:p>
            <a:pPr marL="1411606" lvl="3" indent="-342900">
              <a:buFont typeface="Arial" panose="020B0604020202020204" pitchFamily="34" charset="0"/>
              <a:buChar char="•"/>
            </a:pPr>
            <a:r>
              <a:rPr lang="en-US" altLang="en-US" sz="20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“Either Cleveland won or Dallas won”</a:t>
            </a:r>
            <a:endParaRPr lang="en-US" altLang="en-US" sz="2000" dirty="0">
              <a:solidFill>
                <a:schemeClr val="tx1"/>
              </a:solidFill>
            </a:endParaRPr>
          </a:p>
          <a:p>
            <a:pPr>
              <a:buFont typeface="Arial" panose="020B0604020202020204" pitchFamily="34" charset="0"/>
              <a:buChar char="•"/>
            </a:pPr>
            <a:r>
              <a:rPr lang="en-US" altLang="en-US" sz="2000" dirty="0">
                <a:solidFill>
                  <a:schemeClr val="tx1"/>
                </a:solidFill>
              </a:rPr>
              <a:t>Example:</a:t>
            </a:r>
          </a:p>
          <a:p>
            <a:pPr lvl="1">
              <a:buFont typeface="Arial" panose="020B0604020202020204" pitchFamily="34" charset="0"/>
              <a:buChar char="•"/>
            </a:pPr>
            <a:r>
              <a:rPr lang="en-US" altLang="en-US" sz="2000" dirty="0">
                <a:solidFill>
                  <a:schemeClr val="tx1"/>
                </a:solidFill>
              </a:rPr>
              <a:t>x + y = 4 entails 4 = x + y</a:t>
            </a:r>
          </a:p>
          <a:p>
            <a:pPr marL="0" indent="0">
              <a:buNone/>
            </a:pPr>
            <a:endParaRPr lang="en-IN" dirty="0"/>
          </a:p>
        </p:txBody>
      </p:sp>
    </p:spTree>
    <p:extLst>
      <p:ext uri="{BB962C8B-B14F-4D97-AF65-F5344CB8AC3E}">
        <p14:creationId xmlns:p14="http://schemas.microsoft.com/office/powerpoint/2010/main" val="258545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980CE0-330E-B87A-6490-14254025A6CB}"/>
              </a:ext>
            </a:extLst>
          </p:cNvPr>
          <p:cNvSpPr>
            <a:spLocks noGrp="1"/>
          </p:cNvSpPr>
          <p:nvPr>
            <p:ph type="sldNum" sz="quarter" idx="14"/>
          </p:nvPr>
        </p:nvSpPr>
        <p:spPr/>
        <p:txBody>
          <a:bodyPr/>
          <a:lstStyle/>
          <a:p>
            <a:fld id="{45A3C14A-F937-4231-B6F1-40B429FAFB2F}" type="slidenum">
              <a:rPr lang="en-NZ" smtClean="0"/>
              <a:pPr/>
              <a:t>76</a:t>
            </a:fld>
            <a:endParaRPr lang="en-NZ" dirty="0"/>
          </a:p>
        </p:txBody>
      </p:sp>
      <p:sp>
        <p:nvSpPr>
          <p:cNvPr id="3" name="Title 2">
            <a:extLst>
              <a:ext uri="{FF2B5EF4-FFF2-40B4-BE49-F238E27FC236}">
                <a16:creationId xmlns:a16="http://schemas.microsoft.com/office/drawing/2014/main" id="{B01CB217-DF3A-01CC-A2C8-D1C2F63DBE38}"/>
              </a:ext>
            </a:extLst>
          </p:cNvPr>
          <p:cNvSpPr>
            <a:spLocks noGrp="1"/>
          </p:cNvSpPr>
          <p:nvPr>
            <p:ph type="title"/>
          </p:nvPr>
        </p:nvSpPr>
        <p:spPr/>
        <p:txBody>
          <a:bodyPr/>
          <a:lstStyle/>
          <a:p>
            <a:r>
              <a:rPr lang="en-US" altLang="en-US" dirty="0"/>
              <a:t>Models</a:t>
            </a:r>
            <a:endParaRPr lang="en-IN" dirty="0"/>
          </a:p>
        </p:txBody>
      </p:sp>
      <p:sp>
        <p:nvSpPr>
          <p:cNvPr id="4" name="Text Placeholder 3">
            <a:extLst>
              <a:ext uri="{FF2B5EF4-FFF2-40B4-BE49-F238E27FC236}">
                <a16:creationId xmlns:a16="http://schemas.microsoft.com/office/drawing/2014/main" id="{53686E92-B394-CCEA-6B16-B7BF68032693}"/>
              </a:ext>
            </a:extLst>
          </p:cNvPr>
          <p:cNvSpPr>
            <a:spLocks noGrp="1"/>
          </p:cNvSpPr>
          <p:nvPr>
            <p:ph type="body" sz="quarter" idx="17"/>
          </p:nvPr>
        </p:nvSpPr>
        <p:spPr/>
        <p:txBody>
          <a:bodyPr/>
          <a:lstStyle/>
          <a:p>
            <a:pPr eaLnBrk="1" hangingPunct="1">
              <a:lnSpc>
                <a:spcPct val="80000"/>
              </a:lnSpc>
              <a:buFont typeface="Arial" panose="020B0604020202020204" pitchFamily="34" charset="0"/>
              <a:buChar char="•"/>
            </a:pPr>
            <a:r>
              <a:rPr lang="en-US" altLang="en-US" sz="2400" dirty="0">
                <a:solidFill>
                  <a:schemeClr val="tx1"/>
                </a:solidFill>
              </a:rPr>
              <a:t>Logicians typically think in terms of models, which are formally structured worlds for which truth can be evaluated</a:t>
            </a:r>
          </a:p>
          <a:p>
            <a:pPr eaLnBrk="1" hangingPunct="1">
              <a:lnSpc>
                <a:spcPct val="80000"/>
              </a:lnSpc>
              <a:buFont typeface="Arial" panose="020B0604020202020204" pitchFamily="34" charset="0"/>
              <a:buChar char="•"/>
            </a:pPr>
            <a:r>
              <a:rPr lang="en-US" altLang="en-US" sz="2400" dirty="0">
                <a:solidFill>
                  <a:schemeClr val="tx1"/>
                </a:solidFill>
              </a:rPr>
              <a:t>We say </a:t>
            </a:r>
            <a:r>
              <a:rPr lang="en-US" altLang="en-US" sz="2400" i="1" dirty="0">
                <a:solidFill>
                  <a:schemeClr val="tx1"/>
                </a:solidFill>
              </a:rPr>
              <a:t>m</a:t>
            </a:r>
            <a:r>
              <a:rPr lang="en-US" altLang="en-US" sz="2400" dirty="0">
                <a:solidFill>
                  <a:schemeClr val="tx1"/>
                </a:solidFill>
              </a:rPr>
              <a:t> is a model of a sentence α if α is true in </a:t>
            </a:r>
            <a:r>
              <a:rPr lang="en-US" altLang="en-US" sz="2400" i="1" dirty="0">
                <a:solidFill>
                  <a:schemeClr val="tx1"/>
                </a:solidFill>
              </a:rPr>
              <a:t>m</a:t>
            </a:r>
            <a:endParaRPr lang="en-US" altLang="en-US" sz="2400" dirty="0">
              <a:solidFill>
                <a:schemeClr val="tx1"/>
              </a:solidFill>
            </a:endParaRPr>
          </a:p>
          <a:p>
            <a:pPr eaLnBrk="1" hangingPunct="1">
              <a:lnSpc>
                <a:spcPct val="80000"/>
              </a:lnSpc>
              <a:buFont typeface="Arial" panose="020B0604020202020204" pitchFamily="34" charset="0"/>
              <a:buChar char="•"/>
            </a:pPr>
            <a:r>
              <a:rPr lang="en-US" altLang="en-US" sz="2400" i="1" dirty="0">
                <a:solidFill>
                  <a:schemeClr val="tx1"/>
                </a:solidFill>
              </a:rPr>
              <a:t>M(α) </a:t>
            </a:r>
            <a:r>
              <a:rPr lang="en-US" altLang="en-US" sz="2400" dirty="0">
                <a:solidFill>
                  <a:schemeClr val="tx1"/>
                </a:solidFill>
              </a:rPr>
              <a:t>is the set of all models of α</a:t>
            </a:r>
          </a:p>
          <a:p>
            <a:pPr eaLnBrk="1" hangingPunct="1">
              <a:lnSpc>
                <a:spcPct val="80000"/>
              </a:lnSpc>
              <a:buFont typeface="Arial" panose="020B0604020202020204" pitchFamily="34" charset="0"/>
              <a:buChar char="•"/>
            </a:pPr>
            <a:r>
              <a:rPr lang="en-US" altLang="en-US" sz="2400" dirty="0">
                <a:solidFill>
                  <a:schemeClr val="tx1"/>
                </a:solidFill>
              </a:rPr>
              <a:t>Then KB ╞ α </a:t>
            </a:r>
            <a:r>
              <a:rPr lang="en-US" altLang="en-US" sz="2400" dirty="0" err="1">
                <a:solidFill>
                  <a:schemeClr val="tx1"/>
                </a:solidFill>
              </a:rPr>
              <a:t>iff</a:t>
            </a:r>
            <a:r>
              <a:rPr lang="en-US" altLang="en-US" sz="2400" dirty="0">
                <a:solidFill>
                  <a:schemeClr val="tx1"/>
                </a:solidFill>
              </a:rPr>
              <a:t> </a:t>
            </a:r>
            <a:r>
              <a:rPr lang="en-US" altLang="en-US" sz="2400" i="1" dirty="0">
                <a:solidFill>
                  <a:schemeClr val="tx1"/>
                </a:solidFill>
              </a:rPr>
              <a:t>M(KB) </a:t>
            </a:r>
            <a:r>
              <a:rPr lang="en-US" altLang="en-US" sz="2400" dirty="0">
                <a:solidFill>
                  <a:schemeClr val="tx1"/>
                </a:solidFill>
                <a:sym typeface="Symbol" panose="05050102010706020507" pitchFamily="18" charset="2"/>
              </a:rPr>
              <a:t> </a:t>
            </a:r>
            <a:r>
              <a:rPr lang="en-US" altLang="en-US" sz="2400" i="1" dirty="0">
                <a:solidFill>
                  <a:schemeClr val="tx1"/>
                </a:solidFill>
              </a:rPr>
              <a:t>M(</a:t>
            </a:r>
            <a:r>
              <a:rPr lang="en-US" altLang="en-US" sz="2400" dirty="0">
                <a:solidFill>
                  <a:schemeClr val="tx1"/>
                </a:solidFill>
              </a:rPr>
              <a:t>α)</a:t>
            </a:r>
          </a:p>
          <a:p>
            <a:pPr lvl="1" eaLnBrk="1" hangingPunct="1">
              <a:lnSpc>
                <a:spcPct val="80000"/>
              </a:lnSpc>
              <a:buFont typeface="Arial" panose="020B0604020202020204" pitchFamily="34" charset="0"/>
              <a:buChar char="•"/>
            </a:pPr>
            <a:r>
              <a:rPr lang="en-US" altLang="en-US" sz="2400" dirty="0">
                <a:solidFill>
                  <a:schemeClr val="tx1"/>
                </a:solidFill>
              </a:rPr>
              <a:t>E.g. </a:t>
            </a:r>
            <a:r>
              <a:rPr lang="en-US" altLang="en-US" sz="2400" i="1" dirty="0">
                <a:solidFill>
                  <a:schemeClr val="tx1"/>
                </a:solidFill>
              </a:rPr>
              <a:t>KB </a:t>
            </a:r>
            <a:r>
              <a:rPr lang="en-US" altLang="en-US" sz="2400" dirty="0">
                <a:solidFill>
                  <a:schemeClr val="tx1"/>
                </a:solidFill>
              </a:rPr>
              <a:t>= Phillies won and </a:t>
            </a:r>
          </a:p>
          <a:p>
            <a:pPr lvl="1" eaLnBrk="1" hangingPunct="1">
              <a:lnSpc>
                <a:spcPct val="80000"/>
              </a:lnSpc>
              <a:buFont typeface="Arial" panose="020B0604020202020204" pitchFamily="34" charset="0"/>
              <a:buChar char="•"/>
            </a:pPr>
            <a:r>
              <a:rPr lang="en-US" altLang="en-US" sz="2400" dirty="0">
                <a:solidFill>
                  <a:schemeClr val="tx1"/>
                </a:solidFill>
              </a:rPr>
              <a:t>Yankees won α = Phillies won</a:t>
            </a:r>
            <a:endParaRPr lang="en-IN" dirty="0">
              <a:solidFill>
                <a:schemeClr val="tx1"/>
              </a:solidFill>
            </a:endParaRPr>
          </a:p>
        </p:txBody>
      </p:sp>
      <p:pic>
        <p:nvPicPr>
          <p:cNvPr id="8" name="Picture 7">
            <a:extLst>
              <a:ext uri="{FF2B5EF4-FFF2-40B4-BE49-F238E27FC236}">
                <a16:creationId xmlns:a16="http://schemas.microsoft.com/office/drawing/2014/main" id="{D555C55C-C86F-1E11-A9EB-F3C26B5996E4}"/>
              </a:ext>
            </a:extLst>
          </p:cNvPr>
          <p:cNvPicPr>
            <a:picLocks noChangeAspect="1"/>
          </p:cNvPicPr>
          <p:nvPr/>
        </p:nvPicPr>
        <p:blipFill>
          <a:blip r:embed="rId2"/>
          <a:stretch>
            <a:fillRect/>
          </a:stretch>
        </p:blipFill>
        <p:spPr>
          <a:xfrm>
            <a:off x="7787290" y="3505200"/>
            <a:ext cx="4174694" cy="3630931"/>
          </a:xfrm>
          <a:prstGeom prst="rect">
            <a:avLst/>
          </a:prstGeom>
        </p:spPr>
      </p:pic>
    </p:spTree>
    <p:extLst>
      <p:ext uri="{BB962C8B-B14F-4D97-AF65-F5344CB8AC3E}">
        <p14:creationId xmlns:p14="http://schemas.microsoft.com/office/powerpoint/2010/main" val="2561045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5FA371-C019-57B9-76A2-A6E2DB987587}"/>
              </a:ext>
            </a:extLst>
          </p:cNvPr>
          <p:cNvSpPr>
            <a:spLocks noGrp="1"/>
          </p:cNvSpPr>
          <p:nvPr>
            <p:ph type="sldNum" sz="quarter" idx="14"/>
          </p:nvPr>
        </p:nvSpPr>
        <p:spPr/>
        <p:txBody>
          <a:bodyPr/>
          <a:lstStyle/>
          <a:p>
            <a:fld id="{45A3C14A-F937-4231-B6F1-40B429FAFB2F}" type="slidenum">
              <a:rPr lang="en-NZ" smtClean="0"/>
              <a:pPr/>
              <a:t>77</a:t>
            </a:fld>
            <a:endParaRPr lang="en-NZ" dirty="0"/>
          </a:p>
        </p:txBody>
      </p:sp>
      <p:sp>
        <p:nvSpPr>
          <p:cNvPr id="3" name="Title 2">
            <a:extLst>
              <a:ext uri="{FF2B5EF4-FFF2-40B4-BE49-F238E27FC236}">
                <a16:creationId xmlns:a16="http://schemas.microsoft.com/office/drawing/2014/main" id="{CC339813-49E6-684F-B899-C3E2B4935A10}"/>
              </a:ext>
            </a:extLst>
          </p:cNvPr>
          <p:cNvSpPr>
            <a:spLocks noGrp="1"/>
          </p:cNvSpPr>
          <p:nvPr>
            <p:ph type="title"/>
          </p:nvPr>
        </p:nvSpPr>
        <p:spPr>
          <a:xfrm>
            <a:off x="304800" y="0"/>
            <a:ext cx="7454312" cy="1005842"/>
          </a:xfrm>
        </p:spPr>
        <p:txBody>
          <a:bodyPr/>
          <a:lstStyle/>
          <a:p>
            <a:r>
              <a:rPr lang="en-US" altLang="en-US" dirty="0">
                <a:solidFill>
                  <a:srgbClr val="C00000"/>
                </a:solidFill>
              </a:rPr>
              <a:t>Propositional Logic</a:t>
            </a:r>
            <a:endParaRPr lang="en-IN" dirty="0">
              <a:solidFill>
                <a:srgbClr val="C00000"/>
              </a:solidFill>
            </a:endParaRPr>
          </a:p>
        </p:txBody>
      </p:sp>
      <p:sp>
        <p:nvSpPr>
          <p:cNvPr id="4" name="Text Placeholder 3">
            <a:extLst>
              <a:ext uri="{FF2B5EF4-FFF2-40B4-BE49-F238E27FC236}">
                <a16:creationId xmlns:a16="http://schemas.microsoft.com/office/drawing/2014/main" id="{08E9097E-537D-1C03-F6C3-9029EE6330FD}"/>
              </a:ext>
            </a:extLst>
          </p:cNvPr>
          <p:cNvSpPr>
            <a:spLocks noGrp="1"/>
          </p:cNvSpPr>
          <p:nvPr>
            <p:ph type="body" sz="quarter" idx="17"/>
          </p:nvPr>
        </p:nvSpPr>
        <p:spPr>
          <a:xfrm>
            <a:off x="679134" y="914400"/>
            <a:ext cx="12961441" cy="5184576"/>
          </a:xfrm>
        </p:spPr>
        <p:txBody>
          <a:bodyPr/>
          <a:lstStyle/>
          <a:p>
            <a:pPr marL="0" indent="0" algn="just">
              <a:buNone/>
            </a:pPr>
            <a:r>
              <a:rPr lang="en-US" sz="2400" b="0" i="0" u="none" strike="noStrike" baseline="0" dirty="0">
                <a:solidFill>
                  <a:schemeClr val="tx1"/>
                </a:solidFill>
              </a:rPr>
              <a:t>The </a:t>
            </a:r>
            <a:r>
              <a:rPr lang="en-US" sz="2400" b="1" i="0" u="none" strike="noStrike" baseline="0" dirty="0">
                <a:solidFill>
                  <a:schemeClr val="tx1"/>
                </a:solidFill>
              </a:rPr>
              <a:t>syntax </a:t>
            </a:r>
            <a:r>
              <a:rPr lang="en-US" sz="2400" b="0" i="0" u="none" strike="noStrike" baseline="0" dirty="0">
                <a:solidFill>
                  <a:schemeClr val="tx1"/>
                </a:solidFill>
              </a:rPr>
              <a:t>of propositional logic defines the allowable sentences. </a:t>
            </a:r>
          </a:p>
          <a:p>
            <a:pPr marL="0" indent="0" algn="just">
              <a:buNone/>
            </a:pPr>
            <a:r>
              <a:rPr lang="en-US" sz="2400" b="0" i="0" u="none" strike="noStrike" baseline="0" dirty="0">
                <a:solidFill>
                  <a:schemeClr val="tx1"/>
                </a:solidFill>
              </a:rPr>
              <a:t>The </a:t>
            </a:r>
            <a:r>
              <a:rPr lang="en-US" sz="2400" b="1" i="0" u="none" strike="noStrike" baseline="0" dirty="0">
                <a:solidFill>
                  <a:schemeClr val="tx1"/>
                </a:solidFill>
              </a:rPr>
              <a:t>atomic sentences </a:t>
            </a:r>
            <a:r>
              <a:rPr lang="en-US" sz="2400" b="0" i="0" u="none" strike="noStrike" baseline="0" dirty="0">
                <a:solidFill>
                  <a:schemeClr val="tx1"/>
                </a:solidFill>
              </a:rPr>
              <a:t>consist of a single </a:t>
            </a:r>
            <a:r>
              <a:rPr lang="en-US" sz="2400" b="1" i="0" u="none" strike="noStrike" baseline="0" dirty="0">
                <a:solidFill>
                  <a:schemeClr val="tx1"/>
                </a:solidFill>
              </a:rPr>
              <a:t>proposition symbol</a:t>
            </a:r>
            <a:r>
              <a:rPr lang="en-US" sz="2400" b="0" i="0" u="none" strike="noStrike" baseline="0" dirty="0">
                <a:solidFill>
                  <a:schemeClr val="tx1"/>
                </a:solidFill>
              </a:rPr>
              <a:t>. </a:t>
            </a:r>
          </a:p>
          <a:p>
            <a:pPr marL="0" indent="0" algn="just">
              <a:buNone/>
            </a:pPr>
            <a:r>
              <a:rPr lang="en-US" sz="2400" b="0" i="0" u="none" strike="noStrike" baseline="0" dirty="0">
                <a:solidFill>
                  <a:schemeClr val="tx1"/>
                </a:solidFill>
              </a:rPr>
              <a:t>Each such symbol stands for a proposition that can </a:t>
            </a:r>
            <a:r>
              <a:rPr lang="en-IN" sz="2400" b="0" i="0" u="none" strike="noStrike" baseline="0" dirty="0">
                <a:solidFill>
                  <a:schemeClr val="tx1"/>
                </a:solidFill>
              </a:rPr>
              <a:t>be true or false.</a:t>
            </a:r>
            <a:endParaRPr lang="en-US" altLang="en-US" sz="2400" dirty="0">
              <a:solidFill>
                <a:schemeClr val="tx1"/>
              </a:solidFill>
            </a:endParaRPr>
          </a:p>
          <a:p>
            <a:pPr marL="457200" indent="-457200">
              <a:lnSpc>
                <a:spcPct val="100000"/>
              </a:lnSpc>
              <a:buFont typeface="Arial" panose="020B0604020202020204" pitchFamily="34" charset="0"/>
              <a:buChar char="•"/>
            </a:pPr>
            <a:r>
              <a:rPr lang="en-US" altLang="en-US" sz="2400" dirty="0">
                <a:solidFill>
                  <a:schemeClr val="tx1"/>
                </a:solidFill>
              </a:rPr>
              <a:t>AKA Boolean Logic</a:t>
            </a:r>
          </a:p>
          <a:p>
            <a:pPr marL="457200" indent="-457200">
              <a:lnSpc>
                <a:spcPct val="100000"/>
              </a:lnSpc>
              <a:buFont typeface="Arial" panose="020B0604020202020204" pitchFamily="34" charset="0"/>
              <a:buChar char="•"/>
            </a:pPr>
            <a:r>
              <a:rPr lang="en-US" altLang="en-US" sz="2400" dirty="0">
                <a:solidFill>
                  <a:schemeClr val="tx1"/>
                </a:solidFill>
              </a:rPr>
              <a:t>Proposition symbols P1, P2, etc. are sentences</a:t>
            </a:r>
          </a:p>
          <a:p>
            <a:pPr marL="457200" indent="-457200">
              <a:lnSpc>
                <a:spcPct val="100000"/>
              </a:lnSpc>
              <a:buFont typeface="Arial" panose="020B0604020202020204" pitchFamily="34" charset="0"/>
              <a:buChar char="•"/>
            </a:pPr>
            <a:r>
              <a:rPr lang="en-US" altLang="en-US" sz="2400" dirty="0">
                <a:solidFill>
                  <a:schemeClr val="tx1"/>
                </a:solidFill>
              </a:rPr>
              <a:t>Complex sentences are constructed from simpler sentences, using parentheses and logical connectives. There are </a:t>
            </a:r>
            <a:r>
              <a:rPr lang="en-US" altLang="en-US" sz="2400" dirty="0">
                <a:solidFill>
                  <a:srgbClr val="C00000"/>
                </a:solidFill>
              </a:rPr>
              <a:t>five connectives </a:t>
            </a:r>
            <a:r>
              <a:rPr lang="en-US" altLang="en-US" sz="2400" dirty="0">
                <a:solidFill>
                  <a:schemeClr val="tx1"/>
                </a:solidFill>
              </a:rPr>
              <a:t>in common use:</a:t>
            </a:r>
          </a:p>
          <a:p>
            <a:pPr marL="748666" lvl="1" indent="-457200">
              <a:lnSpc>
                <a:spcPct val="100000"/>
              </a:lnSpc>
              <a:buFont typeface="Arial" panose="020B0604020202020204" pitchFamily="34" charset="0"/>
              <a:buChar char="•"/>
            </a:pPr>
            <a:r>
              <a:rPr lang="en-US" altLang="en-US" sz="2400" dirty="0">
                <a:solidFill>
                  <a:schemeClr val="tx1"/>
                </a:solidFill>
              </a:rPr>
              <a:t>NOT: If S1 is a sentence, then </a:t>
            </a:r>
            <a:r>
              <a:rPr lang="en-US" altLang="en-US" sz="2400" dirty="0">
                <a:solidFill>
                  <a:schemeClr val="tx1"/>
                </a:solidFill>
                <a:cs typeface="Tahoma" panose="020B0604030504040204" pitchFamily="34" charset="0"/>
              </a:rPr>
              <a:t>¬</a:t>
            </a:r>
            <a:r>
              <a:rPr lang="en-US" altLang="en-US" sz="2400" dirty="0">
                <a:solidFill>
                  <a:schemeClr val="tx1"/>
                </a:solidFill>
              </a:rPr>
              <a:t>S1 is a sentence (negation) </a:t>
            </a:r>
          </a:p>
          <a:p>
            <a:pPr marL="748666" lvl="1" indent="-457200">
              <a:lnSpc>
                <a:spcPct val="100000"/>
              </a:lnSpc>
              <a:buFont typeface="Arial" panose="020B0604020202020204" pitchFamily="34" charset="0"/>
              <a:buChar char="•"/>
            </a:pPr>
            <a:r>
              <a:rPr lang="en-US" altLang="en-US" sz="2400" dirty="0">
                <a:solidFill>
                  <a:schemeClr val="tx1"/>
                </a:solidFill>
              </a:rPr>
              <a:t>AND: If S1, S2 are sentences, then S1 </a:t>
            </a:r>
            <a:r>
              <a:rPr lang="en-US" altLang="en-US" sz="2400" dirty="0">
                <a:solidFill>
                  <a:schemeClr val="tx1"/>
                </a:solidFill>
                <a:sym typeface="Symbol" panose="05050102010706020507" pitchFamily="18" charset="2"/>
              </a:rPr>
              <a:t></a:t>
            </a:r>
            <a:r>
              <a:rPr lang="en-US" altLang="en-US" sz="2400" dirty="0">
                <a:solidFill>
                  <a:schemeClr val="tx1"/>
                </a:solidFill>
              </a:rPr>
              <a:t> S2 is a sentence (conjunction)</a:t>
            </a:r>
          </a:p>
          <a:p>
            <a:pPr marL="748666" lvl="1" indent="-457200">
              <a:lnSpc>
                <a:spcPct val="100000"/>
              </a:lnSpc>
              <a:buFont typeface="Arial" panose="020B0604020202020204" pitchFamily="34" charset="0"/>
              <a:buChar char="•"/>
            </a:pPr>
            <a:r>
              <a:rPr lang="en-US" altLang="en-US" sz="2400" dirty="0">
                <a:solidFill>
                  <a:schemeClr val="tx1"/>
                </a:solidFill>
              </a:rPr>
              <a:t>OR: If S1, S2 are sentences, then S1 </a:t>
            </a:r>
            <a:r>
              <a:rPr lang="en-US" altLang="en-US" sz="2400" dirty="0">
                <a:solidFill>
                  <a:schemeClr val="tx1"/>
                </a:solidFill>
                <a:sym typeface="Symbol" panose="05050102010706020507" pitchFamily="18" charset="2"/>
              </a:rPr>
              <a:t></a:t>
            </a:r>
            <a:r>
              <a:rPr lang="en-US" altLang="en-US" sz="2400" dirty="0">
                <a:solidFill>
                  <a:schemeClr val="tx1"/>
                </a:solidFill>
              </a:rPr>
              <a:t> S2 is a sentence (disjunction)</a:t>
            </a:r>
          </a:p>
          <a:p>
            <a:pPr marL="748666" lvl="1" indent="-457200">
              <a:lnSpc>
                <a:spcPct val="100000"/>
              </a:lnSpc>
              <a:buFont typeface="Arial" panose="020B0604020202020204" pitchFamily="34" charset="0"/>
              <a:buChar char="•"/>
            </a:pPr>
            <a:r>
              <a:rPr lang="en-US" altLang="en-US" sz="2400" dirty="0">
                <a:solidFill>
                  <a:schemeClr val="tx1"/>
                </a:solidFill>
              </a:rPr>
              <a:t>IMPLIES: If S1, S2 are sentences, then S1 </a:t>
            </a:r>
            <a:r>
              <a:rPr lang="en-US" altLang="en-US" sz="2400" dirty="0">
                <a:solidFill>
                  <a:schemeClr val="tx1"/>
                </a:solidFill>
                <a:sym typeface="Symbol" panose="05050102010706020507" pitchFamily="18" charset="2"/>
              </a:rPr>
              <a:t></a:t>
            </a:r>
            <a:r>
              <a:rPr lang="en-US" altLang="en-US" sz="2400" dirty="0">
                <a:solidFill>
                  <a:schemeClr val="tx1"/>
                </a:solidFill>
              </a:rPr>
              <a:t> S2 is a sentence (implication)</a:t>
            </a:r>
          </a:p>
          <a:p>
            <a:pPr marL="748666" lvl="1" indent="-457200">
              <a:lnSpc>
                <a:spcPct val="100000"/>
              </a:lnSpc>
              <a:buFont typeface="Arial" panose="020B0604020202020204" pitchFamily="34" charset="0"/>
              <a:buChar char="•"/>
            </a:pPr>
            <a:r>
              <a:rPr lang="en-US" altLang="en-US" sz="2400" dirty="0">
                <a:solidFill>
                  <a:schemeClr val="tx1"/>
                </a:solidFill>
              </a:rPr>
              <a:t>IFF: If S1, S2 are sentences, then S1 </a:t>
            </a:r>
            <a:r>
              <a:rPr lang="en-US" altLang="en-US" sz="2400" dirty="0">
                <a:solidFill>
                  <a:schemeClr val="tx1"/>
                </a:solidFill>
                <a:sym typeface="Symbol" panose="05050102010706020507" pitchFamily="18" charset="2"/>
              </a:rPr>
              <a:t></a:t>
            </a:r>
            <a:r>
              <a:rPr lang="en-US" altLang="en-US" sz="2400" dirty="0">
                <a:solidFill>
                  <a:schemeClr val="tx1"/>
                </a:solidFill>
              </a:rPr>
              <a:t> S2 is a sentence (biconditional)</a:t>
            </a:r>
          </a:p>
          <a:p>
            <a:pPr marL="0" indent="0">
              <a:buNone/>
            </a:pPr>
            <a:endParaRPr lang="en-IN" dirty="0"/>
          </a:p>
        </p:txBody>
      </p:sp>
    </p:spTree>
    <p:extLst>
      <p:ext uri="{BB962C8B-B14F-4D97-AF65-F5344CB8AC3E}">
        <p14:creationId xmlns:p14="http://schemas.microsoft.com/office/powerpoint/2010/main" val="16641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9" end="9"/>
                                            </p:txEl>
                                          </p:spTgt>
                                        </p:tgtEl>
                                        <p:attrNameLst>
                                          <p:attrName>style.visibility</p:attrName>
                                        </p:attrNameLst>
                                      </p:cBhvr>
                                      <p:to>
                                        <p:strVal val="visible"/>
                                      </p:to>
                                    </p:set>
                                    <p:animEffect transition="in" filter="fade">
                                      <p:cBhvr>
                                        <p:cTn id="44" dur="500"/>
                                        <p:tgtEl>
                                          <p:spTgt spid="4">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53D231-D72B-4E15-11A2-8B2341056174}"/>
              </a:ext>
            </a:extLst>
          </p:cNvPr>
          <p:cNvSpPr>
            <a:spLocks noGrp="1"/>
          </p:cNvSpPr>
          <p:nvPr>
            <p:ph type="sldNum" sz="quarter" idx="14"/>
          </p:nvPr>
        </p:nvSpPr>
        <p:spPr/>
        <p:txBody>
          <a:bodyPr/>
          <a:lstStyle/>
          <a:p>
            <a:fld id="{45A3C14A-F937-4231-B6F1-40B429FAFB2F}" type="slidenum">
              <a:rPr lang="en-NZ" smtClean="0"/>
              <a:pPr/>
              <a:t>78</a:t>
            </a:fld>
            <a:endParaRPr lang="en-NZ" dirty="0"/>
          </a:p>
        </p:txBody>
      </p:sp>
      <p:sp>
        <p:nvSpPr>
          <p:cNvPr id="3" name="Title 2">
            <a:extLst>
              <a:ext uri="{FF2B5EF4-FFF2-40B4-BE49-F238E27FC236}">
                <a16:creationId xmlns:a16="http://schemas.microsoft.com/office/drawing/2014/main" id="{5CBFC692-4D89-4335-61E5-D6AA5BCE8712}"/>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FB2F3C25-0B4A-7D79-637C-AAB919FAEC4F}"/>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978C6D24-DD17-5603-2617-90147EC9ED48}"/>
              </a:ext>
            </a:extLst>
          </p:cNvPr>
          <p:cNvPicPr>
            <a:picLocks noChangeAspect="1"/>
          </p:cNvPicPr>
          <p:nvPr/>
        </p:nvPicPr>
        <p:blipFill>
          <a:blip r:embed="rId2"/>
          <a:stretch>
            <a:fillRect/>
          </a:stretch>
        </p:blipFill>
        <p:spPr>
          <a:xfrm>
            <a:off x="1143000" y="304800"/>
            <a:ext cx="13100734" cy="7162800"/>
          </a:xfrm>
          <a:prstGeom prst="rect">
            <a:avLst/>
          </a:prstGeom>
        </p:spPr>
      </p:pic>
    </p:spTree>
    <p:extLst>
      <p:ext uri="{BB962C8B-B14F-4D97-AF65-F5344CB8AC3E}">
        <p14:creationId xmlns:p14="http://schemas.microsoft.com/office/powerpoint/2010/main" val="38226752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0E2A56-E465-F52F-4079-CDF7D6B84D2A}"/>
              </a:ext>
            </a:extLst>
          </p:cNvPr>
          <p:cNvSpPr>
            <a:spLocks noGrp="1"/>
          </p:cNvSpPr>
          <p:nvPr>
            <p:ph type="sldNum" sz="quarter" idx="14"/>
          </p:nvPr>
        </p:nvSpPr>
        <p:spPr/>
        <p:txBody>
          <a:bodyPr/>
          <a:lstStyle/>
          <a:p>
            <a:fld id="{45A3C14A-F937-4231-B6F1-40B429FAFB2F}" type="slidenum">
              <a:rPr lang="en-NZ" smtClean="0"/>
              <a:pPr/>
              <a:t>79</a:t>
            </a:fld>
            <a:endParaRPr lang="en-NZ" dirty="0"/>
          </a:p>
        </p:txBody>
      </p:sp>
      <p:sp>
        <p:nvSpPr>
          <p:cNvPr id="3" name="Title 2">
            <a:extLst>
              <a:ext uri="{FF2B5EF4-FFF2-40B4-BE49-F238E27FC236}">
                <a16:creationId xmlns:a16="http://schemas.microsoft.com/office/drawing/2014/main" id="{1E626AC3-B3C0-9E91-8A6C-E78F34537B76}"/>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ABD3A8AA-279B-47AD-E7E7-514B354A9ECA}"/>
              </a:ext>
            </a:extLst>
          </p:cNvPr>
          <p:cNvSpPr>
            <a:spLocks noGrp="1"/>
          </p:cNvSpPr>
          <p:nvPr>
            <p:ph type="body" sz="quarter" idx="17"/>
          </p:nvPr>
        </p:nvSpPr>
        <p:spPr>
          <a:xfrm>
            <a:off x="834481" y="1676400"/>
            <a:ext cx="12961441" cy="5184576"/>
          </a:xfrm>
        </p:spPr>
        <p:txBody>
          <a:bodyPr/>
          <a:lstStyle/>
          <a:p>
            <a:pPr marL="0" indent="0">
              <a:buNone/>
            </a:pPr>
            <a:r>
              <a:rPr lang="en-IN" sz="2400" b="1" i="0" u="none" strike="noStrike" baseline="0" dirty="0">
                <a:solidFill>
                  <a:schemeClr val="tx1"/>
                </a:solidFill>
              </a:rPr>
              <a:t>Semantics</a:t>
            </a:r>
          </a:p>
          <a:p>
            <a:pPr algn="l">
              <a:buFont typeface="Arial" panose="020B0604020202020204" pitchFamily="34" charset="0"/>
              <a:buChar char="•"/>
            </a:pPr>
            <a:r>
              <a:rPr lang="en-IN" sz="2400" b="0" i="0" u="none" strike="noStrike" baseline="0" dirty="0">
                <a:solidFill>
                  <a:schemeClr val="tx1"/>
                </a:solidFill>
              </a:rPr>
              <a:t>The semantics </a:t>
            </a:r>
            <a:r>
              <a:rPr lang="en-US" sz="2400" b="0" i="0" u="none" strike="noStrike" baseline="0" dirty="0">
                <a:solidFill>
                  <a:schemeClr val="tx1"/>
                </a:solidFill>
              </a:rPr>
              <a:t>defines the rules for determining the truth of a sentence concerning a particular model. </a:t>
            </a:r>
          </a:p>
          <a:p>
            <a:pPr algn="l">
              <a:buFont typeface="Arial" panose="020B0604020202020204" pitchFamily="34" charset="0"/>
              <a:buChar char="•"/>
            </a:pPr>
            <a:r>
              <a:rPr lang="en-US" sz="2400" b="0" i="0" u="none" strike="noStrike" baseline="0" dirty="0">
                <a:solidFill>
                  <a:schemeClr val="tx1"/>
                </a:solidFill>
              </a:rPr>
              <a:t>In propositional logic, a model simply fixes the </a:t>
            </a:r>
            <a:r>
              <a:rPr lang="en-US" sz="2400" b="1" i="0" u="none" strike="noStrike" baseline="0" dirty="0">
                <a:solidFill>
                  <a:schemeClr val="tx1"/>
                </a:solidFill>
              </a:rPr>
              <a:t>truth value</a:t>
            </a:r>
            <a:r>
              <a:rPr lang="en-US" sz="2400" b="0" i="0" u="none" strike="noStrike" baseline="0" dirty="0">
                <a:solidFill>
                  <a:schemeClr val="tx1"/>
                </a:solidFill>
              </a:rPr>
              <a:t>—true or false </a:t>
            </a:r>
            <a:r>
              <a:rPr lang="en-IN" sz="2400" b="0" i="0" u="none" strike="noStrike" baseline="0" dirty="0"/>
              <a:t>for every proposition symbol.</a:t>
            </a:r>
          </a:p>
          <a:p>
            <a:pPr marL="0" indent="0" algn="l">
              <a:buNone/>
            </a:pPr>
            <a:r>
              <a:rPr lang="en-US" sz="2400" b="0" i="0" u="none" strike="noStrike" baseline="0" dirty="0">
                <a:solidFill>
                  <a:schemeClr val="tx1"/>
                </a:solidFill>
              </a:rPr>
              <a:t>For complex sentences, we have five rules, which hold for any subsentences P and Q in any</a:t>
            </a:r>
          </a:p>
          <a:p>
            <a:pPr marL="0" indent="0" algn="l">
              <a:buNone/>
            </a:pPr>
            <a:r>
              <a:rPr lang="en-US" sz="2400" b="0" i="0" u="none" strike="noStrike" baseline="0" dirty="0">
                <a:solidFill>
                  <a:schemeClr val="tx1"/>
                </a:solidFill>
              </a:rPr>
              <a:t>model m (here “</a:t>
            </a:r>
            <a:r>
              <a:rPr lang="en-US" sz="2400" b="0" i="0" u="none" strike="noStrike" baseline="0" dirty="0" err="1">
                <a:solidFill>
                  <a:schemeClr val="tx1"/>
                </a:solidFill>
              </a:rPr>
              <a:t>iff</a:t>
            </a:r>
            <a:r>
              <a:rPr lang="en-US" sz="2400" b="0" i="0" u="none" strike="noStrike" baseline="0" dirty="0">
                <a:solidFill>
                  <a:schemeClr val="tx1"/>
                </a:solidFill>
              </a:rPr>
              <a:t>” means “if and only if”):</a:t>
            </a:r>
          </a:p>
          <a:p>
            <a:pPr marL="0" indent="0" algn="l">
              <a:buNone/>
            </a:pPr>
            <a:endParaRPr lang="en-IN" sz="2400" dirty="0">
              <a:solidFill>
                <a:schemeClr val="tx1"/>
              </a:solidFill>
            </a:endParaRPr>
          </a:p>
        </p:txBody>
      </p:sp>
      <p:pic>
        <p:nvPicPr>
          <p:cNvPr id="6" name="Picture 5">
            <a:extLst>
              <a:ext uri="{FF2B5EF4-FFF2-40B4-BE49-F238E27FC236}">
                <a16:creationId xmlns:a16="http://schemas.microsoft.com/office/drawing/2014/main" id="{D4CAEAB1-B33A-3F02-0F46-1D0AF3C4ED05}"/>
              </a:ext>
            </a:extLst>
          </p:cNvPr>
          <p:cNvPicPr>
            <a:picLocks noChangeAspect="1"/>
          </p:cNvPicPr>
          <p:nvPr/>
        </p:nvPicPr>
        <p:blipFill>
          <a:blip r:embed="rId2"/>
          <a:stretch>
            <a:fillRect/>
          </a:stretch>
        </p:blipFill>
        <p:spPr>
          <a:xfrm>
            <a:off x="2667000" y="4982704"/>
            <a:ext cx="9606738" cy="2551572"/>
          </a:xfrm>
          <a:prstGeom prst="rect">
            <a:avLst/>
          </a:prstGeom>
        </p:spPr>
      </p:pic>
    </p:spTree>
    <p:extLst>
      <p:ext uri="{BB962C8B-B14F-4D97-AF65-F5344CB8AC3E}">
        <p14:creationId xmlns:p14="http://schemas.microsoft.com/office/powerpoint/2010/main" val="229613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3F8F2-23E5-859A-F528-F317CDB2E584}"/>
              </a:ext>
            </a:extLst>
          </p:cNvPr>
          <p:cNvSpPr>
            <a:spLocks noGrp="1"/>
          </p:cNvSpPr>
          <p:nvPr>
            <p:ph type="sldNum" sz="quarter" idx="14"/>
          </p:nvPr>
        </p:nvSpPr>
        <p:spPr/>
        <p:txBody>
          <a:bodyPr/>
          <a:lstStyle/>
          <a:p>
            <a:fld id="{45A3C14A-F937-4231-B6F1-40B429FAFB2F}" type="slidenum">
              <a:rPr lang="en-NZ" smtClean="0"/>
              <a:pPr/>
              <a:t>8</a:t>
            </a:fld>
            <a:endParaRPr lang="en-NZ" dirty="0"/>
          </a:p>
        </p:txBody>
      </p:sp>
      <p:sp>
        <p:nvSpPr>
          <p:cNvPr id="3" name="Title 2">
            <a:extLst>
              <a:ext uri="{FF2B5EF4-FFF2-40B4-BE49-F238E27FC236}">
                <a16:creationId xmlns:a16="http://schemas.microsoft.com/office/drawing/2014/main" id="{9CFE1E25-66AA-A937-BA38-FC1050300BBD}"/>
              </a:ext>
            </a:extLst>
          </p:cNvPr>
          <p:cNvSpPr>
            <a:spLocks noGrp="1"/>
          </p:cNvSpPr>
          <p:nvPr>
            <p:ph type="title"/>
          </p:nvPr>
        </p:nvSpPr>
        <p:spPr>
          <a:xfrm>
            <a:off x="834481" y="474943"/>
            <a:ext cx="7454312" cy="439456"/>
          </a:xfrm>
        </p:spPr>
        <p:txBody>
          <a:bodyPr/>
          <a:lstStyle/>
          <a:p>
            <a:r>
              <a:rPr lang="en-IN" b="1" dirty="0">
                <a:solidFill>
                  <a:srgbClr val="B40000"/>
                </a:solidFill>
              </a:rPr>
              <a:t>Formalization of the problem:</a:t>
            </a:r>
            <a:br>
              <a:rPr lang="en-IN" b="1" dirty="0">
                <a:solidFill>
                  <a:srgbClr val="B40000"/>
                </a:solidFill>
              </a:rPr>
            </a:br>
            <a:endParaRPr lang="en-IN" dirty="0">
              <a:solidFill>
                <a:srgbClr val="B40000"/>
              </a:solidFill>
            </a:endParaRPr>
          </a:p>
        </p:txBody>
      </p:sp>
      <p:sp>
        <p:nvSpPr>
          <p:cNvPr id="4" name="Text Placeholder 3">
            <a:extLst>
              <a:ext uri="{FF2B5EF4-FFF2-40B4-BE49-F238E27FC236}">
                <a16:creationId xmlns:a16="http://schemas.microsoft.com/office/drawing/2014/main" id="{49F23210-485E-011E-7269-F7D3C1C68997}"/>
              </a:ext>
            </a:extLst>
          </p:cNvPr>
          <p:cNvSpPr>
            <a:spLocks noGrp="1"/>
          </p:cNvSpPr>
          <p:nvPr>
            <p:ph type="body" sz="quarter" idx="17"/>
          </p:nvPr>
        </p:nvSpPr>
        <p:spPr>
          <a:xfrm>
            <a:off x="686754" y="668001"/>
            <a:ext cx="13669326" cy="5184576"/>
          </a:xfrm>
        </p:spPr>
        <p:txBody>
          <a:bodyPr/>
          <a:lstStyle/>
          <a:p>
            <a:pPr marL="0" indent="0" algn="just">
              <a:lnSpc>
                <a:spcPct val="100000"/>
              </a:lnSpc>
              <a:buNone/>
            </a:pPr>
            <a:r>
              <a:rPr lang="en-US" sz="2400" b="1" dirty="0">
                <a:solidFill>
                  <a:schemeClr val="tx1"/>
                </a:solidFill>
              </a:rPr>
              <a:t>A game can be defined as a type of search in AI that can be formalized by the following elements:</a:t>
            </a:r>
          </a:p>
          <a:p>
            <a:pPr algn="just">
              <a:lnSpc>
                <a:spcPct val="100000"/>
              </a:lnSpc>
              <a:buFont typeface="Arial" panose="020B0604020202020204" pitchFamily="34" charset="0"/>
              <a:buChar char="•"/>
            </a:pPr>
            <a:r>
              <a:rPr lang="en-US" sz="2400" b="0" i="0" u="none" strike="noStrike" baseline="0" dirty="0">
                <a:solidFill>
                  <a:schemeClr val="tx1"/>
                </a:solidFill>
              </a:rPr>
              <a:t>S0: The </a:t>
            </a:r>
            <a:r>
              <a:rPr lang="en-US" sz="2400" b="1" i="0" u="none" strike="noStrike" baseline="0" dirty="0">
                <a:solidFill>
                  <a:schemeClr val="tx1"/>
                </a:solidFill>
              </a:rPr>
              <a:t>initial state</a:t>
            </a:r>
            <a:r>
              <a:rPr lang="en-US" sz="2400" b="0" i="0" u="none" strike="noStrike" baseline="0" dirty="0">
                <a:solidFill>
                  <a:schemeClr val="tx1"/>
                </a:solidFill>
              </a:rPr>
              <a:t>, which specifies how the game is set up at the start.</a:t>
            </a:r>
          </a:p>
          <a:p>
            <a:pPr algn="just">
              <a:lnSpc>
                <a:spcPct val="100000"/>
              </a:lnSpc>
              <a:buFont typeface="Arial" panose="020B0604020202020204" pitchFamily="34" charset="0"/>
              <a:buChar char="•"/>
            </a:pPr>
            <a:r>
              <a:rPr lang="en-US" sz="2400" b="0" i="0" u="none" strike="noStrike" baseline="0" dirty="0">
                <a:solidFill>
                  <a:schemeClr val="tx1"/>
                </a:solidFill>
              </a:rPr>
              <a:t>PLAYER(s): Defines which player has the move in a state.</a:t>
            </a:r>
          </a:p>
          <a:p>
            <a:pPr algn="just">
              <a:lnSpc>
                <a:spcPct val="100000"/>
              </a:lnSpc>
              <a:buFont typeface="Arial" panose="020B0604020202020204" pitchFamily="34" charset="0"/>
              <a:buChar char="•"/>
            </a:pPr>
            <a:r>
              <a:rPr lang="en-US" sz="2400" b="0" i="0" u="none" strike="noStrike" baseline="0" dirty="0">
                <a:solidFill>
                  <a:schemeClr val="tx1"/>
                </a:solidFill>
              </a:rPr>
              <a:t>ACTIONS(s): Returns the set of legal moves in a state.</a:t>
            </a:r>
          </a:p>
          <a:p>
            <a:pPr algn="just">
              <a:lnSpc>
                <a:spcPct val="100000"/>
              </a:lnSpc>
              <a:buFont typeface="Arial" panose="020B0604020202020204" pitchFamily="34" charset="0"/>
              <a:buChar char="•"/>
            </a:pPr>
            <a:r>
              <a:rPr lang="en-US" sz="2400" b="0" i="0" u="none" strike="noStrike" baseline="0" dirty="0">
                <a:solidFill>
                  <a:schemeClr val="tx1"/>
                </a:solidFill>
              </a:rPr>
              <a:t>RESULT(s, a): The </a:t>
            </a:r>
            <a:r>
              <a:rPr lang="en-US" sz="2400" b="1" i="0" u="none" strike="noStrike" baseline="0" dirty="0">
                <a:solidFill>
                  <a:schemeClr val="tx1"/>
                </a:solidFill>
              </a:rPr>
              <a:t>transition model</a:t>
            </a:r>
            <a:r>
              <a:rPr lang="en-US" sz="2400" b="0" i="0" u="none" strike="noStrike" baseline="0" dirty="0">
                <a:solidFill>
                  <a:schemeClr val="tx1"/>
                </a:solidFill>
              </a:rPr>
              <a:t>, which defines the result of a move.</a:t>
            </a:r>
            <a:endParaRPr lang="en-US" sz="2400" b="1" i="0" u="none" strike="noStrike" baseline="0" dirty="0">
              <a:solidFill>
                <a:schemeClr val="tx1"/>
              </a:solidFill>
            </a:endParaRPr>
          </a:p>
          <a:p>
            <a:pPr algn="just">
              <a:lnSpc>
                <a:spcPct val="100000"/>
              </a:lnSpc>
              <a:buFont typeface="Arial" panose="020B0604020202020204" pitchFamily="34" charset="0"/>
              <a:buChar char="•"/>
            </a:pPr>
            <a:r>
              <a:rPr lang="en-US" sz="2400" b="0" i="0" u="none" strike="noStrike" baseline="0" dirty="0">
                <a:solidFill>
                  <a:schemeClr val="tx1"/>
                </a:solidFill>
              </a:rPr>
              <a:t>TERMINAL-TEST(s): A </a:t>
            </a:r>
            <a:r>
              <a:rPr lang="en-US" sz="2400" b="1" i="0" u="none" strike="noStrike" baseline="0" dirty="0">
                <a:solidFill>
                  <a:schemeClr val="tx1"/>
                </a:solidFill>
              </a:rPr>
              <a:t>terminal test</a:t>
            </a:r>
            <a:r>
              <a:rPr lang="en-US" sz="2400" b="0" i="0" u="none" strike="noStrike" baseline="0" dirty="0">
                <a:solidFill>
                  <a:schemeClr val="tx1"/>
                </a:solidFill>
              </a:rPr>
              <a:t>, which is true when the game is over and false otherwise. States where the game has ended are called </a:t>
            </a:r>
            <a:r>
              <a:rPr lang="en-US" sz="2400" b="1" i="0" u="none" strike="noStrike" baseline="0" dirty="0">
                <a:solidFill>
                  <a:schemeClr val="tx1"/>
                </a:solidFill>
              </a:rPr>
              <a:t>terminal states</a:t>
            </a:r>
            <a:r>
              <a:rPr lang="en-US" sz="2400" b="0" i="0" u="none" strike="noStrike" baseline="0" dirty="0">
                <a:solidFill>
                  <a:schemeClr val="tx1"/>
                </a:solidFill>
              </a:rPr>
              <a:t>.</a:t>
            </a:r>
          </a:p>
          <a:p>
            <a:pPr algn="just">
              <a:lnSpc>
                <a:spcPct val="100000"/>
              </a:lnSpc>
              <a:buFont typeface="Arial" panose="020B0604020202020204" pitchFamily="34" charset="0"/>
              <a:buChar char="•"/>
            </a:pPr>
            <a:r>
              <a:rPr lang="en-US" sz="2400" b="0" i="0" u="none" strike="noStrike" baseline="0" dirty="0">
                <a:solidFill>
                  <a:schemeClr val="tx1"/>
                </a:solidFill>
              </a:rPr>
              <a:t>UTILITY(s, p): </a:t>
            </a:r>
          </a:p>
          <a:p>
            <a:pPr algn="just">
              <a:lnSpc>
                <a:spcPct val="100000"/>
              </a:lnSpc>
              <a:buFont typeface="Arial" panose="020B0604020202020204" pitchFamily="34" charset="0"/>
              <a:buChar char="•"/>
            </a:pPr>
            <a:r>
              <a:rPr lang="en-US" sz="2400" b="0" i="0" u="none" strike="noStrike" baseline="0" dirty="0">
                <a:solidFill>
                  <a:schemeClr val="tx1"/>
                </a:solidFill>
              </a:rPr>
              <a:t>A </a:t>
            </a:r>
            <a:r>
              <a:rPr lang="en-US" sz="2400" b="1" i="0" u="none" strike="noStrike" baseline="0" dirty="0">
                <a:solidFill>
                  <a:schemeClr val="tx1"/>
                </a:solidFill>
              </a:rPr>
              <a:t>utility function </a:t>
            </a:r>
            <a:r>
              <a:rPr lang="en-US" sz="2400" b="0" i="0" u="none" strike="noStrike" baseline="0" dirty="0">
                <a:solidFill>
                  <a:schemeClr val="tx1"/>
                </a:solidFill>
              </a:rPr>
              <a:t>(also called an objective function or payoff function), defines the final numeric value for a game that ends in terminal state s for a player p. In chess, the outcome is a win, loss, or draw, with values +1, 0, or 1/2. </a:t>
            </a:r>
          </a:p>
          <a:p>
            <a:pPr algn="just">
              <a:lnSpc>
                <a:spcPct val="100000"/>
              </a:lnSpc>
              <a:buFont typeface="Arial" panose="020B0604020202020204" pitchFamily="34" charset="0"/>
              <a:buChar char="•"/>
            </a:pPr>
            <a:r>
              <a:rPr lang="en-US" sz="2400" b="0" i="0" u="none" strike="noStrike" baseline="0" dirty="0">
                <a:solidFill>
                  <a:schemeClr val="tx1"/>
                </a:solidFill>
              </a:rPr>
              <a:t>Some games have a wider variety of possible outcomes; the payoffs in backgammon range from 0 to +192.</a:t>
            </a:r>
            <a:endParaRPr lang="en-IN" sz="2400" dirty="0">
              <a:solidFill>
                <a:schemeClr val="tx1"/>
              </a:solidFill>
            </a:endParaRPr>
          </a:p>
        </p:txBody>
      </p:sp>
    </p:spTree>
    <p:extLst>
      <p:ext uri="{BB962C8B-B14F-4D97-AF65-F5344CB8AC3E}">
        <p14:creationId xmlns:p14="http://schemas.microsoft.com/office/powerpoint/2010/main" val="331074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BC2301-31F3-436D-5496-CF4601CA069B}"/>
              </a:ext>
            </a:extLst>
          </p:cNvPr>
          <p:cNvSpPr>
            <a:spLocks noGrp="1"/>
          </p:cNvSpPr>
          <p:nvPr>
            <p:ph type="sldNum" sz="quarter" idx="14"/>
          </p:nvPr>
        </p:nvSpPr>
        <p:spPr/>
        <p:txBody>
          <a:bodyPr/>
          <a:lstStyle/>
          <a:p>
            <a:fld id="{45A3C14A-F937-4231-B6F1-40B429FAFB2F}" type="slidenum">
              <a:rPr lang="en-NZ" smtClean="0"/>
              <a:pPr/>
              <a:t>80</a:t>
            </a:fld>
            <a:endParaRPr lang="en-NZ" dirty="0"/>
          </a:p>
        </p:txBody>
      </p:sp>
      <p:sp>
        <p:nvSpPr>
          <p:cNvPr id="3" name="Title 2">
            <a:extLst>
              <a:ext uri="{FF2B5EF4-FFF2-40B4-BE49-F238E27FC236}">
                <a16:creationId xmlns:a16="http://schemas.microsoft.com/office/drawing/2014/main" id="{F2788DCF-B0C7-BB53-265A-C6700EFFED67}"/>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F0B882D7-0867-B39E-D238-E5B32493641A}"/>
              </a:ext>
            </a:extLst>
          </p:cNvPr>
          <p:cNvSpPr>
            <a:spLocks noGrp="1"/>
          </p:cNvSpPr>
          <p:nvPr>
            <p:ph type="body" sz="quarter" idx="17"/>
          </p:nvPr>
        </p:nvSpPr>
        <p:spPr>
          <a:xfrm>
            <a:off x="807811" y="1480785"/>
            <a:ext cx="12961441" cy="5184576"/>
          </a:xfrm>
        </p:spPr>
        <p:txBody>
          <a:bodyPr/>
          <a:lstStyle/>
          <a:p>
            <a:pPr marL="0" indent="0">
              <a:buNone/>
            </a:pPr>
            <a:r>
              <a:rPr lang="en-US" dirty="0"/>
              <a:t>The rules can also be expressed with </a:t>
            </a:r>
            <a:r>
              <a:rPr lang="en-US" dirty="0">
                <a:solidFill>
                  <a:srgbClr val="C00000"/>
                </a:solidFill>
              </a:rPr>
              <a:t>truth tables </a:t>
            </a:r>
            <a:r>
              <a:rPr lang="en-US" dirty="0"/>
              <a:t>that specify the truth value of a complex sentence for each possible assignment of truth values to its components. </a:t>
            </a:r>
          </a:p>
          <a:p>
            <a:pPr marL="0" indent="0">
              <a:buNone/>
            </a:pPr>
            <a:r>
              <a:rPr lang="en-US" dirty="0"/>
              <a:t>Truth tables for the five connectives are given in Figure</a:t>
            </a:r>
            <a:endParaRPr lang="en-IN" dirty="0"/>
          </a:p>
        </p:txBody>
      </p:sp>
      <p:pic>
        <p:nvPicPr>
          <p:cNvPr id="6" name="Picture 5">
            <a:extLst>
              <a:ext uri="{FF2B5EF4-FFF2-40B4-BE49-F238E27FC236}">
                <a16:creationId xmlns:a16="http://schemas.microsoft.com/office/drawing/2014/main" id="{C58AA688-D19B-A7DB-759D-BEBB63D1DCEE}"/>
              </a:ext>
            </a:extLst>
          </p:cNvPr>
          <p:cNvPicPr>
            <a:picLocks noChangeAspect="1"/>
          </p:cNvPicPr>
          <p:nvPr/>
        </p:nvPicPr>
        <p:blipFill>
          <a:blip r:embed="rId2"/>
          <a:stretch>
            <a:fillRect/>
          </a:stretch>
        </p:blipFill>
        <p:spPr>
          <a:xfrm>
            <a:off x="228600" y="3505200"/>
            <a:ext cx="13917400" cy="2994700"/>
          </a:xfrm>
          <a:prstGeom prst="rect">
            <a:avLst/>
          </a:prstGeom>
        </p:spPr>
      </p:pic>
    </p:spTree>
    <p:extLst>
      <p:ext uri="{BB962C8B-B14F-4D97-AF65-F5344CB8AC3E}">
        <p14:creationId xmlns:p14="http://schemas.microsoft.com/office/powerpoint/2010/main" val="33254754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0C66B6-7229-B42F-830C-0BA43ECA18DD}"/>
              </a:ext>
            </a:extLst>
          </p:cNvPr>
          <p:cNvSpPr>
            <a:spLocks noGrp="1"/>
          </p:cNvSpPr>
          <p:nvPr>
            <p:ph type="sldNum" sz="quarter" idx="14"/>
          </p:nvPr>
        </p:nvSpPr>
        <p:spPr/>
        <p:txBody>
          <a:bodyPr/>
          <a:lstStyle/>
          <a:p>
            <a:fld id="{45A3C14A-F937-4231-B6F1-40B429FAFB2F}" type="slidenum">
              <a:rPr lang="en-NZ" smtClean="0"/>
              <a:pPr/>
              <a:t>81</a:t>
            </a:fld>
            <a:endParaRPr lang="en-NZ" dirty="0"/>
          </a:p>
        </p:txBody>
      </p:sp>
      <p:sp>
        <p:nvSpPr>
          <p:cNvPr id="3" name="Title 2">
            <a:extLst>
              <a:ext uri="{FF2B5EF4-FFF2-40B4-BE49-F238E27FC236}">
                <a16:creationId xmlns:a16="http://schemas.microsoft.com/office/drawing/2014/main" id="{4E818B07-E82B-003C-F729-06C7AB8DC7A1}"/>
              </a:ext>
            </a:extLst>
          </p:cNvPr>
          <p:cNvSpPr>
            <a:spLocks noGrp="1"/>
          </p:cNvSpPr>
          <p:nvPr>
            <p:ph type="title"/>
          </p:nvPr>
        </p:nvSpPr>
        <p:spPr>
          <a:xfrm>
            <a:off x="834480" y="474943"/>
            <a:ext cx="13110119" cy="1005842"/>
          </a:xfrm>
        </p:spPr>
        <p:txBody>
          <a:bodyPr/>
          <a:lstStyle/>
          <a:p>
            <a:r>
              <a:rPr lang="en-US" dirty="0"/>
              <a:t>Key areas where propositional logic is applied:</a:t>
            </a:r>
            <a:endParaRPr lang="en-IN" dirty="0"/>
          </a:p>
        </p:txBody>
      </p:sp>
      <p:sp>
        <p:nvSpPr>
          <p:cNvPr id="4" name="Text Placeholder 3">
            <a:extLst>
              <a:ext uri="{FF2B5EF4-FFF2-40B4-BE49-F238E27FC236}">
                <a16:creationId xmlns:a16="http://schemas.microsoft.com/office/drawing/2014/main" id="{8DDB1454-5EAF-24BB-2C03-E55EDA0F6062}"/>
              </a:ext>
            </a:extLst>
          </p:cNvPr>
          <p:cNvSpPr>
            <a:spLocks noGrp="1"/>
          </p:cNvSpPr>
          <p:nvPr>
            <p:ph type="body" sz="quarter" idx="17"/>
          </p:nvPr>
        </p:nvSpPr>
        <p:spPr>
          <a:xfrm>
            <a:off x="679134" y="1522512"/>
            <a:ext cx="12961441" cy="5184576"/>
          </a:xfrm>
        </p:spPr>
        <p:txBody>
          <a:bodyPr/>
          <a:lstStyle/>
          <a:p>
            <a:pPr marL="0" indent="0">
              <a:buNone/>
            </a:pPr>
            <a:endParaRPr lang="en-US" dirty="0"/>
          </a:p>
          <a:p>
            <a:r>
              <a:rPr lang="en-US" dirty="0">
                <a:solidFill>
                  <a:schemeClr val="tx1"/>
                </a:solidFill>
              </a:rPr>
              <a:t>Knowledge Representation: </a:t>
            </a:r>
          </a:p>
          <a:p>
            <a:pPr marL="0" indent="0">
              <a:buNone/>
            </a:pPr>
            <a:r>
              <a:rPr lang="en-US" dirty="0">
                <a:solidFill>
                  <a:schemeClr val="tx1"/>
                </a:solidFill>
              </a:rPr>
              <a:t>AI systems use propositional logic to represent facts about the world. For example, in an AI system for medical diagnosis, you might have propositions such as:</a:t>
            </a:r>
          </a:p>
          <a:p>
            <a:pPr marL="0" indent="0">
              <a:buNone/>
            </a:pPr>
            <a:r>
              <a:rPr lang="en-US" dirty="0">
                <a:solidFill>
                  <a:schemeClr val="tx1"/>
                </a:solidFill>
              </a:rPr>
              <a:t>    P: "Patient has fever"</a:t>
            </a:r>
          </a:p>
          <a:p>
            <a:pPr marL="0" indent="0">
              <a:buNone/>
            </a:pPr>
            <a:r>
              <a:rPr lang="en-US" dirty="0">
                <a:solidFill>
                  <a:schemeClr val="tx1"/>
                </a:solidFill>
              </a:rPr>
              <a:t>    Q: "Patient has cough"</a:t>
            </a:r>
          </a:p>
          <a:p>
            <a:pPr marL="0" indent="0">
              <a:buNone/>
            </a:pPr>
            <a:r>
              <a:rPr lang="en-US" dirty="0">
                <a:solidFill>
                  <a:schemeClr val="tx1"/>
                </a:solidFill>
              </a:rPr>
              <a:t>Using logical rules, you can infer new knowledge such as:</a:t>
            </a:r>
          </a:p>
          <a:p>
            <a:pPr marL="0" indent="0">
              <a:buNone/>
            </a:pPr>
            <a:r>
              <a:rPr lang="en-US" dirty="0">
                <a:solidFill>
                  <a:schemeClr val="tx1"/>
                </a:solidFill>
              </a:rPr>
              <a:t>    P ∧ Q → R (If the patient has a fever and cough, then the patient may have the flu).</a:t>
            </a:r>
            <a:endParaRPr lang="en-IN" dirty="0">
              <a:solidFill>
                <a:schemeClr val="tx1"/>
              </a:solidFill>
            </a:endParaRPr>
          </a:p>
        </p:txBody>
      </p:sp>
    </p:spTree>
    <p:extLst>
      <p:ext uri="{BB962C8B-B14F-4D97-AF65-F5344CB8AC3E}">
        <p14:creationId xmlns:p14="http://schemas.microsoft.com/office/powerpoint/2010/main" val="68094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9EFD7C-979E-0F81-F302-75F9967A1307}"/>
              </a:ext>
            </a:extLst>
          </p:cNvPr>
          <p:cNvSpPr>
            <a:spLocks noGrp="1"/>
          </p:cNvSpPr>
          <p:nvPr>
            <p:ph type="sldNum" sz="quarter" idx="14"/>
          </p:nvPr>
        </p:nvSpPr>
        <p:spPr/>
        <p:txBody>
          <a:bodyPr/>
          <a:lstStyle/>
          <a:p>
            <a:fld id="{45A3C14A-F937-4231-B6F1-40B429FAFB2F}" type="slidenum">
              <a:rPr lang="en-NZ" smtClean="0"/>
              <a:pPr/>
              <a:t>82</a:t>
            </a:fld>
            <a:endParaRPr lang="en-NZ" dirty="0"/>
          </a:p>
        </p:txBody>
      </p:sp>
      <p:sp>
        <p:nvSpPr>
          <p:cNvPr id="3" name="Title 2">
            <a:extLst>
              <a:ext uri="{FF2B5EF4-FFF2-40B4-BE49-F238E27FC236}">
                <a16:creationId xmlns:a16="http://schemas.microsoft.com/office/drawing/2014/main" id="{732180AE-F27D-439E-FB0B-A3CF953BA87C}"/>
              </a:ext>
            </a:extLst>
          </p:cNvPr>
          <p:cNvSpPr>
            <a:spLocks noGrp="1"/>
          </p:cNvSpPr>
          <p:nvPr>
            <p:ph type="title"/>
          </p:nvPr>
        </p:nvSpPr>
        <p:spPr>
          <a:xfrm>
            <a:off x="834480" y="474943"/>
            <a:ext cx="13521599" cy="1005842"/>
          </a:xfrm>
        </p:spPr>
        <p:txBody>
          <a:bodyPr/>
          <a:lstStyle/>
          <a:p>
            <a:r>
              <a:rPr lang="en-US" dirty="0"/>
              <a:t>Key areas where propositional logic is applied:</a:t>
            </a:r>
            <a:endParaRPr lang="en-IN" dirty="0"/>
          </a:p>
        </p:txBody>
      </p:sp>
      <p:sp>
        <p:nvSpPr>
          <p:cNvPr id="4" name="Text Placeholder 3">
            <a:extLst>
              <a:ext uri="{FF2B5EF4-FFF2-40B4-BE49-F238E27FC236}">
                <a16:creationId xmlns:a16="http://schemas.microsoft.com/office/drawing/2014/main" id="{3F2F1E01-95B0-D104-096E-F0764B4D8B1B}"/>
              </a:ext>
            </a:extLst>
          </p:cNvPr>
          <p:cNvSpPr>
            <a:spLocks noGrp="1"/>
          </p:cNvSpPr>
          <p:nvPr>
            <p:ph type="body" sz="quarter" idx="17"/>
          </p:nvPr>
        </p:nvSpPr>
        <p:spPr>
          <a:xfrm>
            <a:off x="914400" y="1600200"/>
            <a:ext cx="12961441" cy="5184576"/>
          </a:xfrm>
        </p:spPr>
        <p:txBody>
          <a:bodyPr/>
          <a:lstStyle/>
          <a:p>
            <a:pPr marL="0" indent="0">
              <a:buNone/>
            </a:pPr>
            <a:r>
              <a:rPr lang="en-US" dirty="0"/>
              <a:t>2. Inference: </a:t>
            </a:r>
          </a:p>
          <a:p>
            <a:pPr marL="0" indent="0">
              <a:buNone/>
            </a:pPr>
            <a:r>
              <a:rPr lang="en-US" dirty="0">
                <a:solidFill>
                  <a:schemeClr val="tx1"/>
                </a:solidFill>
              </a:rPr>
              <a:t>Logical inference is a method of deriving new information from known propositions. AI systems use inference rules such as Modus Ponens:</a:t>
            </a:r>
          </a:p>
          <a:p>
            <a:pPr marL="0" indent="0">
              <a:buNone/>
            </a:pPr>
            <a:r>
              <a:rPr lang="en-US" dirty="0">
                <a:solidFill>
                  <a:schemeClr val="tx1"/>
                </a:solidFill>
              </a:rPr>
              <a:t>    If P → Q and P is true, then Q must be true.</a:t>
            </a:r>
          </a:p>
          <a:p>
            <a:pPr marL="0" indent="0">
              <a:buNone/>
            </a:pPr>
            <a:r>
              <a:rPr lang="en-US" dirty="0">
                <a:solidFill>
                  <a:schemeClr val="tx1"/>
                </a:solidFill>
              </a:rPr>
              <a:t>Example:</a:t>
            </a:r>
          </a:p>
          <a:p>
            <a:pPr marL="0" indent="0">
              <a:buNone/>
            </a:pPr>
            <a:r>
              <a:rPr lang="en-US" dirty="0">
                <a:solidFill>
                  <a:schemeClr val="tx1"/>
                </a:solidFill>
              </a:rPr>
              <a:t>    P: "It is raining"</a:t>
            </a:r>
          </a:p>
          <a:p>
            <a:pPr marL="0" indent="0">
              <a:buNone/>
            </a:pPr>
            <a:r>
              <a:rPr lang="en-US" dirty="0">
                <a:solidFill>
                  <a:schemeClr val="tx1"/>
                </a:solidFill>
              </a:rPr>
              <a:t>    Q: "The ground will be wet"</a:t>
            </a:r>
          </a:p>
          <a:p>
            <a:pPr marL="0" indent="0">
              <a:buNone/>
            </a:pPr>
            <a:r>
              <a:rPr lang="en-US" dirty="0">
                <a:solidFill>
                  <a:schemeClr val="tx1"/>
                </a:solidFill>
              </a:rPr>
              <a:t>    P → Q: If it is raining, the ground will be wet.</a:t>
            </a:r>
          </a:p>
          <a:p>
            <a:pPr marL="0" indent="0">
              <a:buNone/>
            </a:pPr>
            <a:r>
              <a:rPr lang="en-US" dirty="0">
                <a:solidFill>
                  <a:schemeClr val="tx1"/>
                </a:solidFill>
              </a:rPr>
              <a:t>If the system knows P is true, it can infer that Q is also true (the ground is wet).</a:t>
            </a:r>
            <a:endParaRPr lang="en-IN" dirty="0">
              <a:solidFill>
                <a:schemeClr val="tx1"/>
              </a:solidFill>
            </a:endParaRPr>
          </a:p>
        </p:txBody>
      </p:sp>
    </p:spTree>
    <p:extLst>
      <p:ext uri="{BB962C8B-B14F-4D97-AF65-F5344CB8AC3E}">
        <p14:creationId xmlns:p14="http://schemas.microsoft.com/office/powerpoint/2010/main" val="4033642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5765F3-7F7E-F7E8-3A7E-4DC2DD3B690C}"/>
              </a:ext>
            </a:extLst>
          </p:cNvPr>
          <p:cNvSpPr>
            <a:spLocks noGrp="1"/>
          </p:cNvSpPr>
          <p:nvPr>
            <p:ph type="sldNum" sz="quarter" idx="14"/>
          </p:nvPr>
        </p:nvSpPr>
        <p:spPr/>
        <p:txBody>
          <a:bodyPr/>
          <a:lstStyle/>
          <a:p>
            <a:fld id="{45A3C14A-F937-4231-B6F1-40B429FAFB2F}" type="slidenum">
              <a:rPr lang="en-NZ" smtClean="0"/>
              <a:pPr/>
              <a:t>83</a:t>
            </a:fld>
            <a:endParaRPr lang="en-NZ" dirty="0"/>
          </a:p>
        </p:txBody>
      </p:sp>
      <p:sp>
        <p:nvSpPr>
          <p:cNvPr id="3" name="Title 2">
            <a:extLst>
              <a:ext uri="{FF2B5EF4-FFF2-40B4-BE49-F238E27FC236}">
                <a16:creationId xmlns:a16="http://schemas.microsoft.com/office/drawing/2014/main" id="{01221866-E79B-0E42-2A67-C99D401D287F}"/>
              </a:ext>
            </a:extLst>
          </p:cNvPr>
          <p:cNvSpPr>
            <a:spLocks noGrp="1"/>
          </p:cNvSpPr>
          <p:nvPr>
            <p:ph type="title"/>
          </p:nvPr>
        </p:nvSpPr>
        <p:spPr>
          <a:xfrm>
            <a:off x="834480" y="474943"/>
            <a:ext cx="12424319" cy="1005842"/>
          </a:xfrm>
        </p:spPr>
        <p:txBody>
          <a:bodyPr/>
          <a:lstStyle/>
          <a:p>
            <a:r>
              <a:rPr lang="en-US" dirty="0"/>
              <a:t>Key areas where propositional logic is applied</a:t>
            </a:r>
            <a:endParaRPr lang="en-IN" dirty="0"/>
          </a:p>
        </p:txBody>
      </p:sp>
      <p:sp>
        <p:nvSpPr>
          <p:cNvPr id="4" name="Text Placeholder 3">
            <a:extLst>
              <a:ext uri="{FF2B5EF4-FFF2-40B4-BE49-F238E27FC236}">
                <a16:creationId xmlns:a16="http://schemas.microsoft.com/office/drawing/2014/main" id="{88F68644-02C8-FF5C-A3E7-1AE609EC25A9}"/>
              </a:ext>
            </a:extLst>
          </p:cNvPr>
          <p:cNvSpPr>
            <a:spLocks noGrp="1"/>
          </p:cNvSpPr>
          <p:nvPr>
            <p:ph type="body" sz="quarter" idx="17"/>
          </p:nvPr>
        </p:nvSpPr>
        <p:spPr/>
        <p:txBody>
          <a:bodyPr/>
          <a:lstStyle/>
          <a:p>
            <a:pPr marL="0" indent="0">
              <a:buNone/>
            </a:pPr>
            <a:r>
              <a:rPr lang="en-US" dirty="0">
                <a:solidFill>
                  <a:schemeClr val="tx1"/>
                </a:solidFill>
              </a:rPr>
              <a:t>3. Decision Making: </a:t>
            </a:r>
          </a:p>
          <a:p>
            <a:pPr marL="0" indent="0" algn="just">
              <a:buNone/>
            </a:pPr>
            <a:r>
              <a:rPr lang="en-US" dirty="0">
                <a:solidFill>
                  <a:schemeClr val="tx1"/>
                </a:solidFill>
              </a:rPr>
              <a:t>In decision-making systems, propositional logic </a:t>
            </a:r>
            <a:r>
              <a:rPr lang="en-US" b="1" dirty="0">
                <a:solidFill>
                  <a:srgbClr val="C00000"/>
                </a:solidFill>
              </a:rPr>
              <a:t>models the rules that guide decision processes</a:t>
            </a:r>
            <a:r>
              <a:rPr lang="en-US" dirty="0">
                <a:solidFill>
                  <a:schemeClr val="tx1"/>
                </a:solidFill>
              </a:rPr>
              <a:t>. </a:t>
            </a:r>
          </a:p>
          <a:p>
            <a:pPr marL="0" indent="0" algn="just">
              <a:buNone/>
            </a:pPr>
            <a:r>
              <a:rPr lang="en-US" dirty="0">
                <a:solidFill>
                  <a:schemeClr val="tx1"/>
                </a:solidFill>
              </a:rPr>
              <a:t>A robot, for example, can be programmed to perform actions based on certain logical conditions:</a:t>
            </a:r>
          </a:p>
          <a:p>
            <a:pPr marL="0" indent="0">
              <a:buNone/>
            </a:pPr>
            <a:endParaRPr lang="en-US" dirty="0">
              <a:solidFill>
                <a:schemeClr val="tx1"/>
              </a:solidFill>
            </a:endParaRPr>
          </a:p>
          <a:p>
            <a:pPr marL="0" indent="0" algn="just">
              <a:buNone/>
            </a:pPr>
            <a:r>
              <a:rPr lang="en-US" dirty="0">
                <a:solidFill>
                  <a:schemeClr val="tx1"/>
                </a:solidFill>
              </a:rPr>
              <a:t>    If P: "Battery is low" and Q: "Charging station is available", then the robot can infer that it should move to the charging station </a:t>
            </a:r>
          </a:p>
          <a:p>
            <a:pPr marL="0" indent="0" algn="just">
              <a:buNone/>
            </a:pPr>
            <a:r>
              <a:rPr lang="en-US" dirty="0">
                <a:solidFill>
                  <a:schemeClr val="tx1"/>
                </a:solidFill>
              </a:rPr>
              <a:t>(Action → Move to station).</a:t>
            </a:r>
            <a:endParaRPr lang="en-IN" dirty="0">
              <a:solidFill>
                <a:schemeClr val="tx1"/>
              </a:solidFill>
            </a:endParaRPr>
          </a:p>
        </p:txBody>
      </p:sp>
    </p:spTree>
    <p:extLst>
      <p:ext uri="{BB962C8B-B14F-4D97-AF65-F5344CB8AC3E}">
        <p14:creationId xmlns:p14="http://schemas.microsoft.com/office/powerpoint/2010/main" val="3603291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B248E9-BF1D-13DB-5C9C-C2048735713C}"/>
              </a:ext>
            </a:extLst>
          </p:cNvPr>
          <p:cNvSpPr>
            <a:spLocks noGrp="1"/>
          </p:cNvSpPr>
          <p:nvPr>
            <p:ph type="sldNum" sz="quarter" idx="14"/>
          </p:nvPr>
        </p:nvSpPr>
        <p:spPr/>
        <p:txBody>
          <a:bodyPr/>
          <a:lstStyle/>
          <a:p>
            <a:fld id="{45A3C14A-F937-4231-B6F1-40B429FAFB2F}" type="slidenum">
              <a:rPr lang="en-NZ" smtClean="0"/>
              <a:pPr/>
              <a:t>84</a:t>
            </a:fld>
            <a:endParaRPr lang="en-NZ" dirty="0"/>
          </a:p>
        </p:txBody>
      </p:sp>
      <p:sp>
        <p:nvSpPr>
          <p:cNvPr id="3" name="Title 2">
            <a:extLst>
              <a:ext uri="{FF2B5EF4-FFF2-40B4-BE49-F238E27FC236}">
                <a16:creationId xmlns:a16="http://schemas.microsoft.com/office/drawing/2014/main" id="{AB8D6470-1A39-BF69-DCF8-E58424EAD63A}"/>
              </a:ext>
            </a:extLst>
          </p:cNvPr>
          <p:cNvSpPr>
            <a:spLocks noGrp="1"/>
          </p:cNvSpPr>
          <p:nvPr>
            <p:ph type="title"/>
          </p:nvPr>
        </p:nvSpPr>
        <p:spPr>
          <a:xfrm>
            <a:off x="819238" y="25835"/>
            <a:ext cx="7454312" cy="1005842"/>
          </a:xfrm>
        </p:spPr>
        <p:txBody>
          <a:bodyPr/>
          <a:lstStyle/>
          <a:p>
            <a:r>
              <a:rPr lang="en-US" dirty="0">
                <a:solidFill>
                  <a:schemeClr val="tx1"/>
                </a:solidFill>
              </a:rPr>
              <a:t>First-order logic</a:t>
            </a:r>
            <a:endParaRPr lang="en-IN" dirty="0"/>
          </a:p>
        </p:txBody>
      </p:sp>
      <p:sp>
        <p:nvSpPr>
          <p:cNvPr id="4" name="Text Placeholder 3">
            <a:extLst>
              <a:ext uri="{FF2B5EF4-FFF2-40B4-BE49-F238E27FC236}">
                <a16:creationId xmlns:a16="http://schemas.microsoft.com/office/drawing/2014/main" id="{0CE0FBC8-8BE6-974D-279F-9265643BF0D8}"/>
              </a:ext>
            </a:extLst>
          </p:cNvPr>
          <p:cNvSpPr>
            <a:spLocks noGrp="1"/>
          </p:cNvSpPr>
          <p:nvPr>
            <p:ph type="body" sz="quarter" idx="17"/>
          </p:nvPr>
        </p:nvSpPr>
        <p:spPr>
          <a:xfrm>
            <a:off x="709614" y="1752600"/>
            <a:ext cx="12961441" cy="4270176"/>
          </a:xfrm>
        </p:spPr>
        <p:txBody>
          <a:bodyPr/>
          <a:lstStyle/>
          <a:p>
            <a:pPr marL="457200" indent="-457200">
              <a:buFont typeface="Arial" panose="020B0604020202020204" pitchFamily="34" charset="0"/>
              <a:buChar char="•"/>
            </a:pPr>
            <a:r>
              <a:rPr lang="en-US" sz="2800" dirty="0">
                <a:solidFill>
                  <a:schemeClr val="tx1"/>
                </a:solidFill>
              </a:rPr>
              <a:t>Also known as </a:t>
            </a:r>
            <a:r>
              <a:rPr lang="en-US" sz="2800" dirty="0">
                <a:solidFill>
                  <a:srgbClr val="C00000"/>
                </a:solidFill>
              </a:rPr>
              <a:t>Predicate Logic or First-Order Predicate Logic, </a:t>
            </a:r>
          </a:p>
          <a:p>
            <a:pPr marL="457200" indent="-457200">
              <a:buFont typeface="Arial" panose="020B0604020202020204" pitchFamily="34" charset="0"/>
              <a:buChar char="•"/>
            </a:pPr>
            <a:r>
              <a:rPr lang="en-US" sz="2800" dirty="0">
                <a:solidFill>
                  <a:schemeClr val="tx1"/>
                </a:solidFill>
              </a:rPr>
              <a:t>is an extension of propositional logic that </a:t>
            </a:r>
            <a:r>
              <a:rPr lang="en-US" sz="2800" dirty="0">
                <a:solidFill>
                  <a:srgbClr val="C00000"/>
                </a:solidFill>
              </a:rPr>
              <a:t>adds expressiveness by allowing the representation of objects, their properties, and the relationships between them. </a:t>
            </a:r>
          </a:p>
          <a:p>
            <a:pPr marL="457200" indent="-457200">
              <a:buFont typeface="Arial" panose="020B0604020202020204" pitchFamily="34" charset="0"/>
              <a:buChar char="•"/>
            </a:pPr>
            <a:r>
              <a:rPr lang="en-US" sz="2800" dirty="0">
                <a:solidFill>
                  <a:schemeClr val="tx1"/>
                </a:solidFill>
              </a:rPr>
              <a:t>This framework enables more complex reasoning than propositional logic.</a:t>
            </a:r>
          </a:p>
          <a:p>
            <a:pPr marL="0" indent="0">
              <a:buNone/>
            </a:pPr>
            <a:endParaRPr lang="en-IN" sz="1600" dirty="0"/>
          </a:p>
        </p:txBody>
      </p:sp>
    </p:spTree>
    <p:extLst>
      <p:ext uri="{BB962C8B-B14F-4D97-AF65-F5344CB8AC3E}">
        <p14:creationId xmlns:p14="http://schemas.microsoft.com/office/powerpoint/2010/main" val="9389537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AE84A9-9125-7055-7860-DEA7F9533C0F}"/>
              </a:ext>
            </a:extLst>
          </p:cNvPr>
          <p:cNvSpPr>
            <a:spLocks noGrp="1"/>
          </p:cNvSpPr>
          <p:nvPr>
            <p:ph type="sldNum" sz="quarter" idx="14"/>
          </p:nvPr>
        </p:nvSpPr>
        <p:spPr/>
        <p:txBody>
          <a:bodyPr/>
          <a:lstStyle/>
          <a:p>
            <a:fld id="{45A3C14A-F937-4231-B6F1-40B429FAFB2F}" type="slidenum">
              <a:rPr lang="en-NZ" smtClean="0"/>
              <a:pPr/>
              <a:t>85</a:t>
            </a:fld>
            <a:endParaRPr lang="en-NZ" dirty="0"/>
          </a:p>
        </p:txBody>
      </p:sp>
      <p:sp>
        <p:nvSpPr>
          <p:cNvPr id="3" name="Title 2">
            <a:extLst>
              <a:ext uri="{FF2B5EF4-FFF2-40B4-BE49-F238E27FC236}">
                <a16:creationId xmlns:a16="http://schemas.microsoft.com/office/drawing/2014/main" id="{2F221EBF-595C-26AD-39EA-27479FB309C4}"/>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D6CFB3C2-5158-335C-FCF1-4F5B9F75E0EA}"/>
              </a:ext>
            </a:extLst>
          </p:cNvPr>
          <p:cNvSpPr>
            <a:spLocks noGrp="1"/>
          </p:cNvSpPr>
          <p:nvPr>
            <p:ph type="body" sz="quarter" idx="17"/>
          </p:nvPr>
        </p:nvSpPr>
        <p:spPr>
          <a:xfrm>
            <a:off x="961252" y="304800"/>
            <a:ext cx="12961441" cy="5184576"/>
          </a:xfrm>
        </p:spPr>
        <p:txBody>
          <a:bodyPr/>
          <a:lstStyle/>
          <a:p>
            <a:pPr marL="0" indent="0">
              <a:buNone/>
            </a:pPr>
            <a:r>
              <a:rPr lang="en-US" sz="2800" dirty="0">
                <a:solidFill>
                  <a:srgbClr val="C00000"/>
                </a:solidFill>
              </a:rPr>
              <a:t>Components of First-Order Logic</a:t>
            </a:r>
          </a:p>
          <a:p>
            <a:pPr marL="285750" indent="-285750">
              <a:buFont typeface="Arial" panose="020B0604020202020204" pitchFamily="34" charset="0"/>
              <a:buChar char="•"/>
            </a:pPr>
            <a:r>
              <a:rPr lang="en-US" sz="1800" dirty="0">
                <a:solidFill>
                  <a:srgbClr val="0000FF"/>
                </a:solidFill>
              </a:rPr>
              <a:t>Constants</a:t>
            </a:r>
            <a:r>
              <a:rPr lang="en-US" sz="1800" dirty="0">
                <a:solidFill>
                  <a:schemeClr val="tx1"/>
                </a:solidFill>
              </a:rPr>
              <a:t>: Objects or individuals in the domain of discourse.</a:t>
            </a:r>
          </a:p>
          <a:p>
            <a:pPr marL="577216" lvl="1" indent="-285750">
              <a:buFont typeface="Arial" panose="020B0604020202020204" pitchFamily="34" charset="0"/>
              <a:buChar char="•"/>
            </a:pPr>
            <a:r>
              <a:rPr lang="en-US" sz="1800" dirty="0">
                <a:solidFill>
                  <a:schemeClr val="tx1"/>
                </a:solidFill>
              </a:rPr>
              <a:t>    Example: John, 2, Paris.</a:t>
            </a:r>
          </a:p>
          <a:p>
            <a:pPr marL="285750" indent="-285750">
              <a:buFont typeface="Arial" panose="020B0604020202020204" pitchFamily="34" charset="0"/>
              <a:buChar char="•"/>
            </a:pPr>
            <a:r>
              <a:rPr lang="en-US" sz="1800" dirty="0">
                <a:solidFill>
                  <a:srgbClr val="0000FF"/>
                </a:solidFill>
              </a:rPr>
              <a:t>Variables</a:t>
            </a:r>
            <a:r>
              <a:rPr lang="en-US" sz="1800" dirty="0">
                <a:solidFill>
                  <a:schemeClr val="tx1"/>
                </a:solidFill>
              </a:rPr>
              <a:t>: Represent arbitrary elements of the domain.</a:t>
            </a:r>
          </a:p>
          <a:p>
            <a:pPr marL="577216" lvl="1" indent="-285750">
              <a:buFont typeface="Arial" panose="020B0604020202020204" pitchFamily="34" charset="0"/>
              <a:buChar char="•"/>
            </a:pPr>
            <a:r>
              <a:rPr lang="en-US" sz="1800" dirty="0">
                <a:solidFill>
                  <a:schemeClr val="tx1"/>
                </a:solidFill>
              </a:rPr>
              <a:t>Example: x, y, z.</a:t>
            </a:r>
          </a:p>
          <a:p>
            <a:pPr marL="285750" indent="-285750">
              <a:buFont typeface="Arial" panose="020B0604020202020204" pitchFamily="34" charset="0"/>
              <a:buChar char="•"/>
            </a:pPr>
            <a:r>
              <a:rPr lang="en-US" sz="1800" dirty="0">
                <a:solidFill>
                  <a:srgbClr val="0000FF"/>
                </a:solidFill>
              </a:rPr>
              <a:t>Predicates</a:t>
            </a:r>
            <a:r>
              <a:rPr lang="en-US" sz="1800" dirty="0">
                <a:solidFill>
                  <a:schemeClr val="tx1"/>
                </a:solidFill>
              </a:rPr>
              <a:t>: Represent properties or relationships between objects.</a:t>
            </a:r>
          </a:p>
          <a:p>
            <a:pPr marL="577216" lvl="1" indent="-285750">
              <a:buFont typeface="Arial" panose="020B0604020202020204" pitchFamily="34" charset="0"/>
              <a:buChar char="•"/>
            </a:pPr>
            <a:r>
              <a:rPr lang="en-US" sz="1800" dirty="0">
                <a:solidFill>
                  <a:schemeClr val="tx1"/>
                </a:solidFill>
              </a:rPr>
              <a:t>Example: Brother(John, Mark), Loves(x, y).</a:t>
            </a:r>
          </a:p>
          <a:p>
            <a:pPr marL="285750" indent="-285750">
              <a:buFont typeface="Arial" panose="020B0604020202020204" pitchFamily="34" charset="0"/>
              <a:buChar char="•"/>
            </a:pPr>
            <a:r>
              <a:rPr lang="en-US" sz="1800" dirty="0">
                <a:solidFill>
                  <a:srgbClr val="0000FF"/>
                </a:solidFill>
              </a:rPr>
              <a:t>Functions: </a:t>
            </a:r>
            <a:r>
              <a:rPr lang="en-US" sz="1800" dirty="0">
                <a:solidFill>
                  <a:schemeClr val="tx1"/>
                </a:solidFill>
              </a:rPr>
              <a:t>Map objects to other objects.</a:t>
            </a:r>
          </a:p>
          <a:p>
            <a:pPr marL="577216" lvl="1" indent="-285750">
              <a:buFont typeface="Arial" panose="020B0604020202020204" pitchFamily="34" charset="0"/>
              <a:buChar char="•"/>
            </a:pPr>
            <a:r>
              <a:rPr lang="en-US" sz="1800" dirty="0">
                <a:solidFill>
                  <a:schemeClr val="tx1"/>
                </a:solidFill>
              </a:rPr>
              <a:t>Example: Mother(John) refers to the mother of John.</a:t>
            </a:r>
          </a:p>
          <a:p>
            <a:pPr marL="285750" indent="-285750">
              <a:buFont typeface="Arial" panose="020B0604020202020204" pitchFamily="34" charset="0"/>
              <a:buChar char="•"/>
            </a:pPr>
            <a:r>
              <a:rPr lang="en-US" sz="1800" dirty="0">
                <a:solidFill>
                  <a:srgbClr val="0000FF"/>
                </a:solidFill>
              </a:rPr>
              <a:t>Quantifiers:</a:t>
            </a:r>
          </a:p>
          <a:p>
            <a:pPr marL="577216" lvl="1" indent="-285750">
              <a:buFont typeface="Arial" panose="020B0604020202020204" pitchFamily="34" charset="0"/>
              <a:buChar char="•"/>
            </a:pPr>
            <a:r>
              <a:rPr lang="en-US" sz="1800" dirty="0">
                <a:solidFill>
                  <a:schemeClr val="tx1"/>
                </a:solidFill>
              </a:rPr>
              <a:t> Universal Quantifier ( ∀ ): Indicates that the proposition applies to all individuals in the domain.</a:t>
            </a:r>
          </a:p>
          <a:p>
            <a:pPr marL="291466" lvl="1" indent="0">
              <a:buNone/>
            </a:pPr>
            <a:r>
              <a:rPr lang="en-US" sz="1800" dirty="0">
                <a:solidFill>
                  <a:schemeClr val="tx1"/>
                </a:solidFill>
              </a:rPr>
              <a:t>	 Example: ∀x Human(x) → Mortal(x) ("All humans are mortal").</a:t>
            </a:r>
          </a:p>
          <a:p>
            <a:pPr marL="577216" lvl="1" indent="-285750">
              <a:buFont typeface="Arial" panose="020B0604020202020204" pitchFamily="34" charset="0"/>
              <a:buChar char="•"/>
            </a:pPr>
            <a:r>
              <a:rPr lang="en-US" sz="1800" dirty="0">
                <a:solidFill>
                  <a:schemeClr val="tx1"/>
                </a:solidFill>
              </a:rPr>
              <a:t>    Existential Quantifier ( ∃ ): Indicates that there exists at least one individual for which the proposition is true.</a:t>
            </a:r>
          </a:p>
          <a:p>
            <a:pPr marL="291466" lvl="1" indent="0">
              <a:buNone/>
            </a:pPr>
            <a:r>
              <a:rPr lang="en-US" sz="1800" dirty="0">
                <a:solidFill>
                  <a:schemeClr val="tx1"/>
                </a:solidFill>
              </a:rPr>
              <a:t>	 Example: ∃x Human(x) ∧ Loves(x, Music) ("There exists a human who loves music").</a:t>
            </a:r>
          </a:p>
          <a:p>
            <a:pPr marL="285750" indent="-285750">
              <a:buFont typeface="Arial" panose="020B0604020202020204" pitchFamily="34" charset="0"/>
              <a:buChar char="•"/>
            </a:pPr>
            <a:r>
              <a:rPr lang="en-US" sz="1800" dirty="0">
                <a:solidFill>
                  <a:srgbClr val="0000FF"/>
                </a:solidFill>
              </a:rPr>
              <a:t>Logical Connectives</a:t>
            </a:r>
            <a:r>
              <a:rPr lang="en-US" sz="1800" dirty="0">
                <a:solidFill>
                  <a:schemeClr val="tx1"/>
                </a:solidFill>
              </a:rPr>
              <a:t>: The same as propositional logic (negation, conjunction, disjunction, implication, biconditional).</a:t>
            </a:r>
          </a:p>
          <a:p>
            <a:pPr marL="0" indent="0">
              <a:buNone/>
            </a:pPr>
            <a:endParaRPr lang="en-IN" sz="1800" dirty="0"/>
          </a:p>
        </p:txBody>
      </p:sp>
    </p:spTree>
    <p:extLst>
      <p:ext uri="{BB962C8B-B14F-4D97-AF65-F5344CB8AC3E}">
        <p14:creationId xmlns:p14="http://schemas.microsoft.com/office/powerpoint/2010/main" val="238906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9" end="9"/>
                                            </p:txEl>
                                          </p:spTgt>
                                        </p:tgtEl>
                                        <p:attrNameLst>
                                          <p:attrName>style.visibility</p:attrName>
                                        </p:attrNameLst>
                                      </p:cBhvr>
                                      <p:to>
                                        <p:strVal val="visible"/>
                                      </p:to>
                                    </p:set>
                                    <p:animEffect transition="in" filter="fade">
                                      <p:cBhvr>
                                        <p:cTn id="44" dur="500"/>
                                        <p:tgtEl>
                                          <p:spTgt spid="4">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xEl>
                                              <p:pRg st="11" end="11"/>
                                            </p:txEl>
                                          </p:spTgt>
                                        </p:tgtEl>
                                        <p:attrNameLst>
                                          <p:attrName>style.visibility</p:attrName>
                                        </p:attrNameLst>
                                      </p:cBhvr>
                                      <p:to>
                                        <p:strVal val="visible"/>
                                      </p:to>
                                    </p:set>
                                    <p:animEffect transition="in" filter="fade">
                                      <p:cBhvr>
                                        <p:cTn id="50" dur="500"/>
                                        <p:tgtEl>
                                          <p:spTgt spid="4">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animEffect transition="in" filter="fade">
                                      <p:cBhvr>
                                        <p:cTn id="53" dur="500"/>
                                        <p:tgtEl>
                                          <p:spTgt spid="4">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fade">
                                      <p:cBhvr>
                                        <p:cTn id="61"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470BDE-7342-D5C0-3378-A3763DFC6283}"/>
              </a:ext>
            </a:extLst>
          </p:cNvPr>
          <p:cNvSpPr>
            <a:spLocks noGrp="1"/>
          </p:cNvSpPr>
          <p:nvPr>
            <p:ph type="sldNum" sz="quarter" idx="14"/>
          </p:nvPr>
        </p:nvSpPr>
        <p:spPr/>
        <p:txBody>
          <a:bodyPr/>
          <a:lstStyle/>
          <a:p>
            <a:fld id="{45A3C14A-F937-4231-B6F1-40B429FAFB2F}" type="slidenum">
              <a:rPr lang="en-NZ" smtClean="0"/>
              <a:pPr/>
              <a:t>86</a:t>
            </a:fld>
            <a:endParaRPr lang="en-NZ" dirty="0"/>
          </a:p>
        </p:txBody>
      </p:sp>
      <p:sp>
        <p:nvSpPr>
          <p:cNvPr id="3" name="Title 2">
            <a:extLst>
              <a:ext uri="{FF2B5EF4-FFF2-40B4-BE49-F238E27FC236}">
                <a16:creationId xmlns:a16="http://schemas.microsoft.com/office/drawing/2014/main" id="{9C15126E-6EA6-B614-B769-FC132286AA86}"/>
              </a:ext>
            </a:extLst>
          </p:cNvPr>
          <p:cNvSpPr>
            <a:spLocks noGrp="1"/>
          </p:cNvSpPr>
          <p:nvPr>
            <p:ph type="title"/>
          </p:nvPr>
        </p:nvSpPr>
        <p:spPr/>
        <p:txBody>
          <a:bodyPr/>
          <a:lstStyle/>
          <a:p>
            <a:endParaRPr lang="en-IN" dirty="0"/>
          </a:p>
        </p:txBody>
      </p:sp>
      <p:sp>
        <p:nvSpPr>
          <p:cNvPr id="4" name="Text Placeholder 3">
            <a:extLst>
              <a:ext uri="{FF2B5EF4-FFF2-40B4-BE49-F238E27FC236}">
                <a16:creationId xmlns:a16="http://schemas.microsoft.com/office/drawing/2014/main" id="{A7C0663A-AAAD-033B-037D-A54E6AB0CDF4}"/>
              </a:ext>
            </a:extLst>
          </p:cNvPr>
          <p:cNvSpPr>
            <a:spLocks noGrp="1"/>
          </p:cNvSpPr>
          <p:nvPr>
            <p:ph type="body" sz="quarter" idx="17"/>
          </p:nvPr>
        </p:nvSpPr>
        <p:spPr>
          <a:xfrm>
            <a:off x="834481" y="1752600"/>
            <a:ext cx="12961441" cy="5184576"/>
          </a:xfrm>
        </p:spPr>
        <p:txBody>
          <a:bodyPr/>
          <a:lstStyle/>
          <a:p>
            <a:pPr marL="0" indent="0">
              <a:buNone/>
            </a:pPr>
            <a:r>
              <a:rPr lang="en-IN" sz="2400" dirty="0">
                <a:solidFill>
                  <a:schemeClr val="tx1"/>
                </a:solidFill>
              </a:rPr>
              <a:t>Syntax and Semantics</a:t>
            </a:r>
          </a:p>
          <a:p>
            <a:pPr marL="0" indent="0" algn="just">
              <a:buNone/>
            </a:pPr>
            <a:r>
              <a:rPr lang="en-US" sz="2400" dirty="0">
                <a:solidFill>
                  <a:schemeClr val="tx1"/>
                </a:solidFill>
              </a:rPr>
              <a:t>Syntax: </a:t>
            </a:r>
          </a:p>
          <a:p>
            <a:pPr marL="634366" lvl="1" indent="-342900" algn="just">
              <a:buFont typeface="Arial" panose="020B0604020202020204" pitchFamily="34" charset="0"/>
              <a:buChar char="•"/>
            </a:pPr>
            <a:r>
              <a:rPr lang="en-US" sz="2400" dirty="0">
                <a:solidFill>
                  <a:schemeClr val="tx1"/>
                </a:solidFill>
              </a:rPr>
              <a:t>Defines the rules for forming well-formed sentences in FOL. </a:t>
            </a:r>
          </a:p>
          <a:p>
            <a:pPr marL="634366" lvl="1" indent="-342900" algn="just">
              <a:buFont typeface="Arial" panose="020B0604020202020204" pitchFamily="34" charset="0"/>
              <a:buChar char="•"/>
            </a:pPr>
            <a:r>
              <a:rPr lang="en-US" sz="2400" dirty="0">
                <a:solidFill>
                  <a:schemeClr val="tx1"/>
                </a:solidFill>
              </a:rPr>
              <a:t>Sentences are constructed using constants, variables, predicates, functions, and quantifiers.</a:t>
            </a:r>
          </a:p>
          <a:p>
            <a:pPr marL="634366" lvl="1" indent="-342900">
              <a:buFont typeface="Arial" panose="020B0604020202020204" pitchFamily="34" charset="0"/>
              <a:buChar char="•"/>
            </a:pPr>
            <a:r>
              <a:rPr lang="en-US" sz="2400" dirty="0">
                <a:solidFill>
                  <a:schemeClr val="tx1"/>
                </a:solidFill>
              </a:rPr>
              <a:t>Example of an FOL statement:</a:t>
            </a:r>
          </a:p>
          <a:p>
            <a:pPr marL="520066" lvl="3"/>
            <a:r>
              <a:rPr lang="en-US" sz="2400" dirty="0">
                <a:solidFill>
                  <a:schemeClr val="tx1"/>
                </a:solidFill>
              </a:rPr>
              <a:t>∀x (Human(x) → Mortal(x))</a:t>
            </a:r>
          </a:p>
          <a:p>
            <a:pPr marL="356236" lvl="3" indent="-127636"/>
            <a:r>
              <a:rPr lang="en-US" sz="2400" dirty="0">
                <a:solidFill>
                  <a:schemeClr val="tx1"/>
                </a:solidFill>
              </a:rPr>
              <a:t>This means "For all x, if x is a human, then x is mortal."</a:t>
            </a:r>
          </a:p>
          <a:p>
            <a:pPr marL="0" indent="0" algn="just">
              <a:buNone/>
            </a:pPr>
            <a:r>
              <a:rPr lang="en-US" sz="2400" dirty="0">
                <a:solidFill>
                  <a:schemeClr val="tx1"/>
                </a:solidFill>
              </a:rPr>
              <a:t>Semantics: </a:t>
            </a:r>
          </a:p>
          <a:p>
            <a:pPr marL="0" indent="0" algn="just">
              <a:buNone/>
            </a:pPr>
            <a:r>
              <a:rPr lang="en-US" sz="2400" dirty="0">
                <a:solidFill>
                  <a:schemeClr val="tx1"/>
                </a:solidFill>
              </a:rPr>
              <a:t>Provides meaning to sentences by interpreting the domain of discourse, where constants, predicates, and functions refer to specific entities and relationships.</a:t>
            </a:r>
            <a:endParaRPr lang="en-IN" sz="2400" dirty="0">
              <a:solidFill>
                <a:schemeClr val="tx1"/>
              </a:solidFill>
            </a:endParaRPr>
          </a:p>
        </p:txBody>
      </p:sp>
    </p:spTree>
    <p:extLst>
      <p:ext uri="{BB962C8B-B14F-4D97-AF65-F5344CB8AC3E}">
        <p14:creationId xmlns:p14="http://schemas.microsoft.com/office/powerpoint/2010/main" val="241061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76AE17-F383-6DFD-A97F-4DE98F7ACC1C}"/>
              </a:ext>
            </a:extLst>
          </p:cNvPr>
          <p:cNvSpPr>
            <a:spLocks noGrp="1"/>
          </p:cNvSpPr>
          <p:nvPr>
            <p:ph type="sldNum" sz="quarter" idx="14"/>
          </p:nvPr>
        </p:nvSpPr>
        <p:spPr/>
        <p:txBody>
          <a:bodyPr/>
          <a:lstStyle/>
          <a:p>
            <a:fld id="{45A3C14A-F937-4231-B6F1-40B429FAFB2F}" type="slidenum">
              <a:rPr lang="en-NZ" smtClean="0"/>
              <a:pPr/>
              <a:t>87</a:t>
            </a:fld>
            <a:endParaRPr lang="en-NZ" dirty="0"/>
          </a:p>
        </p:txBody>
      </p:sp>
      <p:sp>
        <p:nvSpPr>
          <p:cNvPr id="3" name="Title 2">
            <a:extLst>
              <a:ext uri="{FF2B5EF4-FFF2-40B4-BE49-F238E27FC236}">
                <a16:creationId xmlns:a16="http://schemas.microsoft.com/office/drawing/2014/main" id="{5C4753C5-C694-F2B9-1D5C-65C59B7C971B}"/>
              </a:ext>
            </a:extLst>
          </p:cNvPr>
          <p:cNvSpPr>
            <a:spLocks noGrp="1"/>
          </p:cNvSpPr>
          <p:nvPr>
            <p:ph type="title"/>
          </p:nvPr>
        </p:nvSpPr>
        <p:spPr>
          <a:xfrm>
            <a:off x="834480" y="474943"/>
            <a:ext cx="13338719" cy="1005842"/>
          </a:xfrm>
        </p:spPr>
        <p:txBody>
          <a:bodyPr/>
          <a:lstStyle/>
          <a:p>
            <a:r>
              <a:rPr lang="en-US" b="1" dirty="0">
                <a:solidFill>
                  <a:srgbClr val="0070C0"/>
                </a:solidFill>
              </a:rPr>
              <a:t>Knowledge Engineering in First-Order Logic (FOL)</a:t>
            </a:r>
            <a:endParaRPr lang="en-IN" b="1" dirty="0">
              <a:solidFill>
                <a:srgbClr val="0070C0"/>
              </a:solidFill>
            </a:endParaRPr>
          </a:p>
        </p:txBody>
      </p:sp>
      <p:sp>
        <p:nvSpPr>
          <p:cNvPr id="4" name="Text Placeholder 3">
            <a:extLst>
              <a:ext uri="{FF2B5EF4-FFF2-40B4-BE49-F238E27FC236}">
                <a16:creationId xmlns:a16="http://schemas.microsoft.com/office/drawing/2014/main" id="{AA86FE07-2A93-F67C-C02E-73AEDEA2B0CD}"/>
              </a:ext>
            </a:extLst>
          </p:cNvPr>
          <p:cNvSpPr>
            <a:spLocks noGrp="1"/>
          </p:cNvSpPr>
          <p:nvPr>
            <p:ph type="body" sz="quarter" idx="17"/>
          </p:nvPr>
        </p:nvSpPr>
        <p:spPr>
          <a:xfrm>
            <a:off x="834479" y="1480785"/>
            <a:ext cx="13414921" cy="5184576"/>
          </a:xfrm>
        </p:spPr>
        <p:txBody>
          <a:bodyPr/>
          <a:lstStyle/>
          <a:p>
            <a:pPr marL="342900" indent="-342900">
              <a:buFont typeface="Arial" panose="020B0604020202020204" pitchFamily="34" charset="0"/>
              <a:buChar char="•"/>
            </a:pPr>
            <a:r>
              <a:rPr lang="en-US" sz="2400" dirty="0">
                <a:solidFill>
                  <a:schemeClr val="tx1"/>
                </a:solidFill>
              </a:rPr>
              <a:t>involves building a system that can represent and reason about knowledge using the structure provided by FOL. </a:t>
            </a:r>
          </a:p>
          <a:p>
            <a:pPr marL="342900" indent="-342900">
              <a:buFont typeface="Arial" panose="020B0604020202020204" pitchFamily="34" charset="0"/>
              <a:buChar char="•"/>
            </a:pPr>
            <a:r>
              <a:rPr lang="en-US" sz="2400" dirty="0">
                <a:solidFill>
                  <a:schemeClr val="tx1"/>
                </a:solidFill>
              </a:rPr>
              <a:t>It is the foundation for creating intelligent agents operating in complex environments.</a:t>
            </a:r>
          </a:p>
          <a:p>
            <a:pPr marL="342900" indent="-342900">
              <a:buFont typeface="Arial" panose="020B0604020202020204" pitchFamily="34" charset="0"/>
              <a:buChar char="•"/>
            </a:pPr>
            <a:r>
              <a:rPr lang="en-US" sz="2400" dirty="0">
                <a:solidFill>
                  <a:schemeClr val="tx1"/>
                </a:solidFill>
              </a:rPr>
              <a:t>Steps for Knowledge Engineering in FOL</a:t>
            </a:r>
          </a:p>
          <a:p>
            <a:pPr lvl="2">
              <a:buFont typeface="+mj-lt"/>
              <a:buAutoNum type="romanLcPeriod"/>
            </a:pPr>
            <a:r>
              <a:rPr lang="en-IN" dirty="0">
                <a:solidFill>
                  <a:srgbClr val="0070C0"/>
                </a:solidFill>
              </a:rPr>
              <a:t>Identify the Task</a:t>
            </a:r>
            <a:endParaRPr lang="en-US" dirty="0">
              <a:solidFill>
                <a:srgbClr val="0070C0"/>
              </a:solidFill>
            </a:endParaRPr>
          </a:p>
          <a:p>
            <a:pPr lvl="2">
              <a:buFont typeface="+mj-lt"/>
              <a:buAutoNum type="romanLcPeriod"/>
            </a:pPr>
            <a:r>
              <a:rPr lang="en-IN" dirty="0">
                <a:solidFill>
                  <a:srgbClr val="0070C0"/>
                </a:solidFill>
              </a:rPr>
              <a:t>Assemble the Relevant Knowledge</a:t>
            </a:r>
            <a:endParaRPr lang="en-US" dirty="0">
              <a:solidFill>
                <a:srgbClr val="0070C0"/>
              </a:solidFill>
            </a:endParaRPr>
          </a:p>
          <a:p>
            <a:pPr lvl="2">
              <a:buFont typeface="+mj-lt"/>
              <a:buAutoNum type="romanLcPeriod"/>
            </a:pPr>
            <a:r>
              <a:rPr lang="en-US" dirty="0">
                <a:solidFill>
                  <a:srgbClr val="0070C0"/>
                </a:solidFill>
              </a:rPr>
              <a:t>Decide on a Vocabulary of Predicates, Functions, and Constants</a:t>
            </a:r>
          </a:p>
          <a:p>
            <a:pPr lvl="2">
              <a:buFont typeface="+mj-lt"/>
              <a:buAutoNum type="romanLcPeriod"/>
            </a:pPr>
            <a:r>
              <a:rPr lang="en-US" dirty="0">
                <a:solidFill>
                  <a:srgbClr val="0070C0"/>
                </a:solidFill>
              </a:rPr>
              <a:t>Encode General Knowledge about the Domain</a:t>
            </a:r>
          </a:p>
          <a:p>
            <a:pPr lvl="2">
              <a:buFont typeface="+mj-lt"/>
              <a:buAutoNum type="romanLcPeriod"/>
            </a:pPr>
            <a:r>
              <a:rPr lang="en-US" dirty="0">
                <a:solidFill>
                  <a:srgbClr val="0070C0"/>
                </a:solidFill>
              </a:rPr>
              <a:t>Encode a Description of the Specific Problem Instance</a:t>
            </a:r>
          </a:p>
          <a:p>
            <a:pPr lvl="2">
              <a:buFont typeface="+mj-lt"/>
              <a:buAutoNum type="romanLcPeriod"/>
            </a:pPr>
            <a:r>
              <a:rPr lang="en-US" dirty="0">
                <a:solidFill>
                  <a:srgbClr val="0070C0"/>
                </a:solidFill>
              </a:rPr>
              <a:t>Pose Queries to the Inference System</a:t>
            </a:r>
          </a:p>
          <a:p>
            <a:pPr lvl="2">
              <a:buFont typeface="+mj-lt"/>
              <a:buAutoNum type="romanLcPeriod"/>
            </a:pPr>
            <a:r>
              <a:rPr lang="en-IN" dirty="0">
                <a:solidFill>
                  <a:srgbClr val="0070C0"/>
                </a:solidFill>
              </a:rPr>
              <a:t>Debug the Knowledge Base</a:t>
            </a:r>
          </a:p>
        </p:txBody>
      </p:sp>
    </p:spTree>
    <p:extLst>
      <p:ext uri="{BB962C8B-B14F-4D97-AF65-F5344CB8AC3E}">
        <p14:creationId xmlns:p14="http://schemas.microsoft.com/office/powerpoint/2010/main" val="21085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16CA-F426-97C8-8287-7819F2CAF534}"/>
              </a:ext>
            </a:extLst>
          </p:cNvPr>
          <p:cNvSpPr>
            <a:spLocks noGrp="1"/>
          </p:cNvSpPr>
          <p:nvPr>
            <p:ph type="sldNum" sz="quarter" idx="14"/>
          </p:nvPr>
        </p:nvSpPr>
        <p:spPr/>
        <p:txBody>
          <a:bodyPr/>
          <a:lstStyle/>
          <a:p>
            <a:fld id="{45A3C14A-F937-4231-B6F1-40B429FAFB2F}" type="slidenum">
              <a:rPr lang="en-NZ" smtClean="0"/>
              <a:pPr/>
              <a:t>88</a:t>
            </a:fld>
            <a:endParaRPr lang="en-NZ" dirty="0"/>
          </a:p>
        </p:txBody>
      </p:sp>
      <p:sp>
        <p:nvSpPr>
          <p:cNvPr id="3" name="Title 2">
            <a:extLst>
              <a:ext uri="{FF2B5EF4-FFF2-40B4-BE49-F238E27FC236}">
                <a16:creationId xmlns:a16="http://schemas.microsoft.com/office/drawing/2014/main" id="{99219724-8D74-C3E4-390F-AD4D15D02A4B}"/>
              </a:ext>
            </a:extLst>
          </p:cNvPr>
          <p:cNvSpPr>
            <a:spLocks noGrp="1"/>
          </p:cNvSpPr>
          <p:nvPr>
            <p:ph type="title"/>
          </p:nvPr>
        </p:nvSpPr>
        <p:spPr>
          <a:xfrm>
            <a:off x="834480" y="474943"/>
            <a:ext cx="13414919" cy="1005842"/>
          </a:xfrm>
        </p:spPr>
        <p:txBody>
          <a:bodyPr/>
          <a:lstStyle/>
          <a:p>
            <a:r>
              <a:rPr lang="en-US" b="1" dirty="0">
                <a:solidFill>
                  <a:srgbClr val="0070C0"/>
                </a:solidFill>
              </a:rPr>
              <a:t>Knowledge Engineering in First-Order Logic (FOL)</a:t>
            </a:r>
            <a:endParaRPr lang="en-IN" dirty="0"/>
          </a:p>
        </p:txBody>
      </p:sp>
      <p:sp>
        <p:nvSpPr>
          <p:cNvPr id="4" name="Text Placeholder 3">
            <a:extLst>
              <a:ext uri="{FF2B5EF4-FFF2-40B4-BE49-F238E27FC236}">
                <a16:creationId xmlns:a16="http://schemas.microsoft.com/office/drawing/2014/main" id="{B451BA47-2F6E-DF17-9C9A-0FF2D192446F}"/>
              </a:ext>
            </a:extLst>
          </p:cNvPr>
          <p:cNvSpPr>
            <a:spLocks noGrp="1"/>
          </p:cNvSpPr>
          <p:nvPr>
            <p:ph type="body" sz="quarter" idx="17"/>
          </p:nvPr>
        </p:nvSpPr>
        <p:spPr>
          <a:xfrm>
            <a:off x="834480" y="1219200"/>
            <a:ext cx="13521599" cy="3584376"/>
          </a:xfrm>
        </p:spPr>
        <p:txBody>
          <a:bodyPr/>
          <a:lstStyle/>
          <a:p>
            <a:pPr marL="0" indent="0">
              <a:buNone/>
            </a:pPr>
            <a:endParaRPr lang="en-US" sz="2000" b="1" dirty="0">
              <a:solidFill>
                <a:schemeClr val="tx1"/>
              </a:solidFill>
            </a:endParaRPr>
          </a:p>
          <a:p>
            <a:pPr>
              <a:lnSpc>
                <a:spcPct val="100000"/>
              </a:lnSpc>
            </a:pPr>
            <a:r>
              <a:rPr lang="en-US" sz="2400" b="1" dirty="0">
                <a:solidFill>
                  <a:schemeClr val="tx1"/>
                </a:solidFill>
              </a:rPr>
              <a:t>Identify the Task</a:t>
            </a:r>
            <a:br>
              <a:rPr lang="en-US" sz="2400" dirty="0">
                <a:solidFill>
                  <a:schemeClr val="tx1"/>
                </a:solidFill>
              </a:rPr>
            </a:br>
            <a:r>
              <a:rPr lang="en-US" sz="2400" dirty="0">
                <a:solidFill>
                  <a:schemeClr val="tx1"/>
                </a:solidFill>
              </a:rPr>
              <a:t>The first step in knowledge engineering is to identify the task that the intelligent agent must perform. This involves defining the problem domain and understanding the kind of reasoning that is required to solve problems in that domain.</a:t>
            </a:r>
          </a:p>
          <a:p>
            <a:pPr algn="just">
              <a:lnSpc>
                <a:spcPct val="100000"/>
              </a:lnSpc>
              <a:buFont typeface="Arial" panose="020B0604020202020204" pitchFamily="34" charset="0"/>
              <a:buChar char="•"/>
            </a:pPr>
            <a:r>
              <a:rPr lang="en-US" sz="2400" b="1" dirty="0">
                <a:solidFill>
                  <a:schemeClr val="tx1"/>
                </a:solidFill>
              </a:rPr>
              <a:t>Example</a:t>
            </a:r>
            <a:r>
              <a:rPr lang="en-US" sz="2400" dirty="0">
                <a:solidFill>
                  <a:schemeClr val="tx1"/>
                </a:solidFill>
              </a:rPr>
              <a:t>: If the task is a medical diagnosis, the goal might </a:t>
            </a:r>
            <a:r>
              <a:rPr lang="en-US" sz="2400" dirty="0">
                <a:solidFill>
                  <a:srgbClr val="C00000"/>
                </a:solidFill>
              </a:rPr>
              <a:t>be to identify diseases based on observed symptoms</a:t>
            </a:r>
            <a:r>
              <a:rPr lang="en-US" sz="2400" dirty="0">
                <a:solidFill>
                  <a:schemeClr val="tx1"/>
                </a:solidFill>
              </a:rPr>
              <a:t>.</a:t>
            </a:r>
          </a:p>
          <a:p>
            <a:pPr marL="0" indent="0">
              <a:lnSpc>
                <a:spcPct val="100000"/>
              </a:lnSpc>
              <a:buNone/>
            </a:pPr>
            <a:r>
              <a:rPr lang="en-US" sz="2400" b="1" dirty="0">
                <a:solidFill>
                  <a:schemeClr val="tx1"/>
                </a:solidFill>
              </a:rPr>
              <a:t>2. Assemble the Relevant Knowledge</a:t>
            </a:r>
            <a:br>
              <a:rPr lang="en-US" sz="2400" dirty="0">
                <a:solidFill>
                  <a:schemeClr val="tx1"/>
                </a:solidFill>
              </a:rPr>
            </a:br>
            <a:r>
              <a:rPr lang="en-US" sz="2400" dirty="0">
                <a:solidFill>
                  <a:schemeClr val="tx1"/>
                </a:solidFill>
              </a:rPr>
              <a:t>Next, gather the relevant knowledge about the domain. This might include facts about the world, rules that govern relationships between objects, and assumptions that are generally valid within the domain.</a:t>
            </a:r>
          </a:p>
          <a:p>
            <a:pPr algn="just">
              <a:lnSpc>
                <a:spcPct val="100000"/>
              </a:lnSpc>
              <a:buFont typeface="Arial" panose="020B0604020202020204" pitchFamily="34" charset="0"/>
              <a:buChar char="•"/>
            </a:pPr>
            <a:r>
              <a:rPr lang="en-US" sz="2400" b="1" dirty="0">
                <a:solidFill>
                  <a:schemeClr val="tx1"/>
                </a:solidFill>
              </a:rPr>
              <a:t>Example</a:t>
            </a:r>
            <a:r>
              <a:rPr lang="en-US" sz="2400" dirty="0">
                <a:solidFill>
                  <a:schemeClr val="tx1"/>
                </a:solidFill>
              </a:rPr>
              <a:t>: In a medical diagnosis system, the knowledge might consist of </a:t>
            </a:r>
            <a:r>
              <a:rPr lang="en-US" sz="2400" dirty="0">
                <a:solidFill>
                  <a:srgbClr val="C00000"/>
                </a:solidFill>
              </a:rPr>
              <a:t>symptoms of diseases, relationships between diseases and treatments, and facts about patients</a:t>
            </a:r>
            <a:r>
              <a:rPr lang="en-US" sz="2400" dirty="0">
                <a:solidFill>
                  <a:schemeClr val="tx1"/>
                </a:solidFill>
              </a:rPr>
              <a:t>.</a:t>
            </a:r>
          </a:p>
          <a:p>
            <a:pPr marL="0" indent="0">
              <a:buNone/>
            </a:pPr>
            <a:endParaRPr lang="en-IN" dirty="0"/>
          </a:p>
        </p:txBody>
      </p:sp>
    </p:spTree>
    <p:extLst>
      <p:ext uri="{BB962C8B-B14F-4D97-AF65-F5344CB8AC3E}">
        <p14:creationId xmlns:p14="http://schemas.microsoft.com/office/powerpoint/2010/main" val="185788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2B72FC-1956-AB90-0633-97AA9887E67D}"/>
              </a:ext>
            </a:extLst>
          </p:cNvPr>
          <p:cNvSpPr>
            <a:spLocks noGrp="1"/>
          </p:cNvSpPr>
          <p:nvPr>
            <p:ph type="sldNum" sz="quarter" idx="14"/>
          </p:nvPr>
        </p:nvSpPr>
        <p:spPr/>
        <p:txBody>
          <a:bodyPr/>
          <a:lstStyle/>
          <a:p>
            <a:fld id="{45A3C14A-F937-4231-B6F1-40B429FAFB2F}" type="slidenum">
              <a:rPr lang="en-NZ" smtClean="0"/>
              <a:pPr/>
              <a:t>89</a:t>
            </a:fld>
            <a:endParaRPr lang="en-NZ" dirty="0"/>
          </a:p>
        </p:txBody>
      </p:sp>
      <p:sp>
        <p:nvSpPr>
          <p:cNvPr id="3" name="Title 2">
            <a:extLst>
              <a:ext uri="{FF2B5EF4-FFF2-40B4-BE49-F238E27FC236}">
                <a16:creationId xmlns:a16="http://schemas.microsoft.com/office/drawing/2014/main" id="{8E58D43A-B8BF-7685-4DE2-2CF517DB8EF7}"/>
              </a:ext>
            </a:extLst>
          </p:cNvPr>
          <p:cNvSpPr>
            <a:spLocks noGrp="1"/>
          </p:cNvSpPr>
          <p:nvPr>
            <p:ph type="title"/>
          </p:nvPr>
        </p:nvSpPr>
        <p:spPr>
          <a:xfrm>
            <a:off x="807808" y="0"/>
            <a:ext cx="13548271" cy="1005842"/>
          </a:xfrm>
        </p:spPr>
        <p:txBody>
          <a:bodyPr/>
          <a:lstStyle/>
          <a:p>
            <a:r>
              <a:rPr lang="en-US" b="1" dirty="0">
                <a:solidFill>
                  <a:srgbClr val="0070C0"/>
                </a:solidFill>
              </a:rPr>
              <a:t>Knowledge Engineering in First-Order Logic (FOL)</a:t>
            </a:r>
            <a:endParaRPr lang="en-IN" dirty="0"/>
          </a:p>
        </p:txBody>
      </p:sp>
      <p:sp>
        <p:nvSpPr>
          <p:cNvPr id="4" name="Text Placeholder 3">
            <a:extLst>
              <a:ext uri="{FF2B5EF4-FFF2-40B4-BE49-F238E27FC236}">
                <a16:creationId xmlns:a16="http://schemas.microsoft.com/office/drawing/2014/main" id="{773E7CA6-21BC-F18A-3B6E-2831E7C48C89}"/>
              </a:ext>
            </a:extLst>
          </p:cNvPr>
          <p:cNvSpPr>
            <a:spLocks noGrp="1"/>
          </p:cNvSpPr>
          <p:nvPr>
            <p:ph type="body" sz="quarter" idx="17"/>
          </p:nvPr>
        </p:nvSpPr>
        <p:spPr>
          <a:xfrm>
            <a:off x="834479" y="838200"/>
            <a:ext cx="12961441" cy="5184576"/>
          </a:xfrm>
        </p:spPr>
        <p:txBody>
          <a:bodyPr/>
          <a:lstStyle/>
          <a:p>
            <a:pPr marL="0" indent="0">
              <a:buNone/>
            </a:pPr>
            <a:r>
              <a:rPr lang="en-US" sz="2400" b="1" dirty="0">
                <a:solidFill>
                  <a:schemeClr val="tx1"/>
                </a:solidFill>
              </a:rPr>
              <a:t>3. Decide on a Vocabulary of Predicates, Functions, and Constants</a:t>
            </a:r>
          </a:p>
          <a:p>
            <a:pPr marL="0" indent="0" algn="just">
              <a:buNone/>
            </a:pPr>
            <a:r>
              <a:rPr lang="en-US" sz="2200" dirty="0">
                <a:solidFill>
                  <a:schemeClr val="tx1"/>
                </a:solidFill>
              </a:rPr>
              <a:t>This step involves defining the formal symbols that will represent objects, relationships, and properties in the domain. These symbols are crucial because they form the basis of how knowledge is represented.</a:t>
            </a:r>
          </a:p>
          <a:p>
            <a:pPr marL="0" indent="0">
              <a:buNone/>
            </a:pPr>
            <a:r>
              <a:rPr lang="en-US" sz="2200" b="1" dirty="0">
                <a:solidFill>
                  <a:srgbClr val="C00000"/>
                </a:solidFill>
              </a:rPr>
              <a:t>Constants</a:t>
            </a:r>
            <a:r>
              <a:rPr lang="en-US" sz="2200" dirty="0">
                <a:solidFill>
                  <a:srgbClr val="C00000"/>
                </a:solidFill>
              </a:rPr>
              <a:t>:</a:t>
            </a:r>
            <a:r>
              <a:rPr lang="en-US" sz="2200" dirty="0">
                <a:solidFill>
                  <a:schemeClr val="tx1"/>
                </a:solidFill>
              </a:rPr>
              <a:t> Specific objects or entities in the domain (e.g., John, Socrates).</a:t>
            </a:r>
          </a:p>
          <a:p>
            <a:pPr marL="0" indent="0">
              <a:buNone/>
            </a:pPr>
            <a:r>
              <a:rPr lang="en-US" sz="2200" b="1" dirty="0">
                <a:solidFill>
                  <a:srgbClr val="C00000"/>
                </a:solidFill>
              </a:rPr>
              <a:t>Predicates</a:t>
            </a:r>
            <a:r>
              <a:rPr lang="en-US" sz="2200" dirty="0">
                <a:solidFill>
                  <a:schemeClr val="tx1"/>
                </a:solidFill>
              </a:rPr>
              <a:t>: Represent properties of objects or relationships between objects (e.g., </a:t>
            </a:r>
          </a:p>
          <a:p>
            <a:pPr marL="291466" lvl="1" indent="0">
              <a:buNone/>
            </a:pPr>
            <a:r>
              <a:rPr lang="en-US" sz="2200" dirty="0" err="1">
                <a:solidFill>
                  <a:schemeClr val="tx1"/>
                </a:solidFill>
              </a:rPr>
              <a:t>HasSymptom</a:t>
            </a:r>
            <a:r>
              <a:rPr lang="en-US" sz="2200" dirty="0">
                <a:solidFill>
                  <a:schemeClr val="tx1"/>
                </a:solidFill>
              </a:rPr>
              <a:t>(John, Fever) or Loves(Socrates, Philosophy)).</a:t>
            </a:r>
          </a:p>
          <a:p>
            <a:pPr marL="0" indent="0">
              <a:buNone/>
            </a:pPr>
            <a:r>
              <a:rPr lang="en-US" sz="2200" b="1" dirty="0">
                <a:solidFill>
                  <a:srgbClr val="C00000"/>
                </a:solidFill>
              </a:rPr>
              <a:t>Functions</a:t>
            </a:r>
            <a:r>
              <a:rPr lang="en-US" sz="2200" dirty="0">
                <a:solidFill>
                  <a:schemeClr val="tx1"/>
                </a:solidFill>
              </a:rPr>
              <a:t>: Map objects to other objects (e.g., Mother(John) returns John’s mother).</a:t>
            </a:r>
          </a:p>
          <a:p>
            <a:pPr marL="0" indent="0">
              <a:buNone/>
            </a:pPr>
            <a:r>
              <a:rPr lang="en-US" sz="2200" dirty="0">
                <a:solidFill>
                  <a:schemeClr val="tx1"/>
                </a:solidFill>
              </a:rPr>
              <a:t> Example: In the medical domain:</a:t>
            </a:r>
          </a:p>
          <a:p>
            <a:pPr marL="0" indent="0">
              <a:lnSpc>
                <a:spcPct val="100000"/>
              </a:lnSpc>
              <a:buNone/>
            </a:pPr>
            <a:r>
              <a:rPr lang="en-US" sz="2200" dirty="0">
                <a:solidFill>
                  <a:schemeClr val="tx1"/>
                </a:solidFill>
              </a:rPr>
              <a:t>        Patient(x) represents an individual being a patient.</a:t>
            </a:r>
          </a:p>
          <a:p>
            <a:pPr marL="0" indent="0">
              <a:lnSpc>
                <a:spcPct val="100000"/>
              </a:lnSpc>
              <a:buNone/>
            </a:pPr>
            <a:r>
              <a:rPr lang="en-US" sz="2200" dirty="0">
                <a:solidFill>
                  <a:schemeClr val="tx1"/>
                </a:solidFill>
              </a:rPr>
              <a:t>        </a:t>
            </a:r>
            <a:r>
              <a:rPr lang="en-US" sz="2200" dirty="0" err="1">
                <a:solidFill>
                  <a:schemeClr val="tx1"/>
                </a:solidFill>
              </a:rPr>
              <a:t>HasSymptom</a:t>
            </a:r>
            <a:r>
              <a:rPr lang="en-US" sz="2200" dirty="0">
                <a:solidFill>
                  <a:schemeClr val="tx1"/>
                </a:solidFill>
              </a:rPr>
              <a:t>(x, y) where x is a patient and y is a symptom.</a:t>
            </a:r>
          </a:p>
          <a:p>
            <a:pPr marL="0" indent="0">
              <a:lnSpc>
                <a:spcPct val="100000"/>
              </a:lnSpc>
              <a:buNone/>
            </a:pPr>
            <a:r>
              <a:rPr lang="en-US" sz="2200" dirty="0">
                <a:solidFill>
                  <a:schemeClr val="tx1"/>
                </a:solidFill>
              </a:rPr>
              <a:t>        Disease(x) represents a particular disease.</a:t>
            </a:r>
          </a:p>
          <a:p>
            <a:pPr marL="0" indent="0">
              <a:lnSpc>
                <a:spcPct val="100000"/>
              </a:lnSpc>
              <a:buNone/>
            </a:pPr>
            <a:r>
              <a:rPr lang="en-US" sz="2200" dirty="0">
                <a:solidFill>
                  <a:schemeClr val="tx1"/>
                </a:solidFill>
              </a:rPr>
              <a:t>        Treats(x, y) represents a relationship between a treatment x and a disease y.</a:t>
            </a:r>
          </a:p>
          <a:p>
            <a:pPr marL="0" indent="0">
              <a:buNone/>
            </a:pPr>
            <a:endParaRPr lang="en-IN" dirty="0"/>
          </a:p>
        </p:txBody>
      </p:sp>
    </p:spTree>
    <p:extLst>
      <p:ext uri="{BB962C8B-B14F-4D97-AF65-F5344CB8AC3E}">
        <p14:creationId xmlns:p14="http://schemas.microsoft.com/office/powerpoint/2010/main" val="127958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Effect transition="in" filter="fade">
                                      <p:cBhvr>
                                        <p:cTn id="45" dur="500"/>
                                        <p:tgtEl>
                                          <p:spTgt spid="4">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9" end="9"/>
                                            </p:txEl>
                                          </p:spTgt>
                                        </p:tgtEl>
                                        <p:attrNameLst>
                                          <p:attrName>style.visibility</p:attrName>
                                        </p:attrNameLst>
                                      </p:cBhvr>
                                      <p:to>
                                        <p:strVal val="visible"/>
                                      </p:to>
                                    </p:set>
                                    <p:animEffect transition="in" filter="fade">
                                      <p:cBhvr>
                                        <p:cTn id="50" dur="500"/>
                                        <p:tgtEl>
                                          <p:spTgt spid="4">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animEffect transition="in" filter="fade">
                                      <p:cBhvr>
                                        <p:cTn id="5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AC8C02-9F16-80C7-70D3-B3640F0E3A05}"/>
              </a:ext>
            </a:extLst>
          </p:cNvPr>
          <p:cNvSpPr>
            <a:spLocks noGrp="1"/>
          </p:cNvSpPr>
          <p:nvPr>
            <p:ph type="sldNum" sz="quarter" idx="14"/>
          </p:nvPr>
        </p:nvSpPr>
        <p:spPr/>
        <p:txBody>
          <a:bodyPr/>
          <a:lstStyle/>
          <a:p>
            <a:fld id="{45A3C14A-F937-4231-B6F1-40B429FAFB2F}" type="slidenum">
              <a:rPr lang="en-NZ" smtClean="0"/>
              <a:pPr/>
              <a:t>9</a:t>
            </a:fld>
            <a:endParaRPr lang="en-NZ" dirty="0"/>
          </a:p>
        </p:txBody>
      </p:sp>
      <p:sp>
        <p:nvSpPr>
          <p:cNvPr id="3" name="Title 2">
            <a:extLst>
              <a:ext uri="{FF2B5EF4-FFF2-40B4-BE49-F238E27FC236}">
                <a16:creationId xmlns:a16="http://schemas.microsoft.com/office/drawing/2014/main" id="{1BD353F7-AF3E-7F83-556F-2FFBF0D4E25C}"/>
              </a:ext>
            </a:extLst>
          </p:cNvPr>
          <p:cNvSpPr>
            <a:spLocks noGrp="1"/>
          </p:cNvSpPr>
          <p:nvPr>
            <p:ph type="title"/>
          </p:nvPr>
        </p:nvSpPr>
        <p:spPr/>
        <p:txBody>
          <a:bodyPr/>
          <a:lstStyle/>
          <a:p>
            <a:r>
              <a:rPr lang="en-US" dirty="0">
                <a:solidFill>
                  <a:srgbClr val="B40000"/>
                </a:solidFill>
              </a:rPr>
              <a:t>Game tree</a:t>
            </a:r>
            <a:endParaRPr lang="en-IN" dirty="0">
              <a:solidFill>
                <a:srgbClr val="B40000"/>
              </a:solidFill>
            </a:endParaRPr>
          </a:p>
        </p:txBody>
      </p:sp>
      <p:sp>
        <p:nvSpPr>
          <p:cNvPr id="4" name="Text Placeholder 3">
            <a:extLst>
              <a:ext uri="{FF2B5EF4-FFF2-40B4-BE49-F238E27FC236}">
                <a16:creationId xmlns:a16="http://schemas.microsoft.com/office/drawing/2014/main" id="{556B7726-AA7F-2365-2314-127400F0FE0E}"/>
              </a:ext>
            </a:extLst>
          </p:cNvPr>
          <p:cNvSpPr>
            <a:spLocks noGrp="1"/>
          </p:cNvSpPr>
          <p:nvPr>
            <p:ph type="body" sz="quarter" idx="17"/>
          </p:nvPr>
        </p:nvSpPr>
        <p:spPr>
          <a:xfrm>
            <a:off x="834481" y="1522512"/>
            <a:ext cx="12961441" cy="5184576"/>
          </a:xfrm>
        </p:spPr>
        <p:txBody>
          <a:bodyPr/>
          <a:lstStyle/>
          <a:p>
            <a:pPr marL="457200" indent="-457200" algn="just">
              <a:buFont typeface="Wingdings" panose="05000000000000000000" pitchFamily="2" charset="2"/>
              <a:buChar char="v"/>
            </a:pPr>
            <a:r>
              <a:rPr lang="en-US" dirty="0">
                <a:solidFill>
                  <a:schemeClr val="tx1"/>
                </a:solidFill>
              </a:rPr>
              <a:t>A game tree is a tree where </a:t>
            </a:r>
            <a:r>
              <a:rPr lang="en-US" dirty="0">
                <a:solidFill>
                  <a:srgbClr val="B40000"/>
                </a:solidFill>
              </a:rPr>
              <a:t>nodes</a:t>
            </a:r>
            <a:r>
              <a:rPr lang="en-US" dirty="0">
                <a:solidFill>
                  <a:schemeClr val="tx1"/>
                </a:solidFill>
              </a:rPr>
              <a:t> of the tree are the game states and </a:t>
            </a:r>
            <a:r>
              <a:rPr lang="en-US" dirty="0">
                <a:solidFill>
                  <a:srgbClr val="B40000"/>
                </a:solidFill>
              </a:rPr>
              <a:t>Edges</a:t>
            </a:r>
            <a:r>
              <a:rPr lang="en-US" dirty="0">
                <a:solidFill>
                  <a:schemeClr val="tx1"/>
                </a:solidFill>
              </a:rPr>
              <a:t> of the tree are the moves by players. </a:t>
            </a:r>
          </a:p>
          <a:p>
            <a:pPr marL="457200" indent="-457200" algn="just">
              <a:buFont typeface="Wingdings" panose="05000000000000000000" pitchFamily="2" charset="2"/>
              <a:buChar char="v"/>
            </a:pPr>
            <a:r>
              <a:rPr lang="en-US" dirty="0">
                <a:solidFill>
                  <a:schemeClr val="tx1"/>
                </a:solidFill>
              </a:rPr>
              <a:t>Game tree involves initial state, actions function, and result Function.</a:t>
            </a:r>
          </a:p>
          <a:p>
            <a:pPr marL="457200" indent="-457200" algn="just">
              <a:buFont typeface="Wingdings" panose="05000000000000000000" pitchFamily="2" charset="2"/>
              <a:buChar char="v"/>
            </a:pPr>
            <a:r>
              <a:rPr lang="en-US" b="1" dirty="0">
                <a:solidFill>
                  <a:schemeClr val="tx1"/>
                </a:solidFill>
              </a:rPr>
              <a:t>Example: Tic-Tac-Toe game tree:</a:t>
            </a:r>
            <a:endParaRPr lang="en-US" dirty="0">
              <a:solidFill>
                <a:schemeClr val="tx1"/>
              </a:solidFill>
            </a:endParaRPr>
          </a:p>
          <a:p>
            <a:pPr marL="457200" indent="-457200" algn="just">
              <a:buFont typeface="Wingdings" panose="05000000000000000000" pitchFamily="2" charset="2"/>
              <a:buChar char="v"/>
            </a:pPr>
            <a:r>
              <a:rPr lang="en-US" dirty="0">
                <a:solidFill>
                  <a:schemeClr val="tx1"/>
                </a:solidFill>
              </a:rPr>
              <a:t>The following figure shows part of the game tree for the tic-tac-toe game. </a:t>
            </a:r>
          </a:p>
          <a:p>
            <a:pPr marL="457200" indent="-457200" algn="just">
              <a:buFont typeface="Wingdings" panose="05000000000000000000" pitchFamily="2" charset="2"/>
              <a:buChar char="v"/>
            </a:pPr>
            <a:r>
              <a:rPr lang="en-US" dirty="0">
                <a:solidFill>
                  <a:schemeClr val="tx1"/>
                </a:solidFill>
              </a:rPr>
              <a:t>Following are some key points of the game:</a:t>
            </a:r>
          </a:p>
          <a:p>
            <a:pPr algn="just">
              <a:buFont typeface="Arial" panose="020B0604020202020204" pitchFamily="34" charset="0"/>
              <a:buChar char="•"/>
            </a:pPr>
            <a:r>
              <a:rPr lang="en-US" dirty="0">
                <a:solidFill>
                  <a:schemeClr val="tx1"/>
                </a:solidFill>
              </a:rPr>
              <a:t>There are two players MAX and MIN.</a:t>
            </a:r>
          </a:p>
          <a:p>
            <a:pPr algn="just">
              <a:buFont typeface="Arial" panose="020B0604020202020204" pitchFamily="34" charset="0"/>
              <a:buChar char="•"/>
            </a:pPr>
            <a:r>
              <a:rPr lang="en-US" dirty="0">
                <a:solidFill>
                  <a:schemeClr val="tx1"/>
                </a:solidFill>
              </a:rPr>
              <a:t>Players have an alternate turn and start with MAX.</a:t>
            </a:r>
          </a:p>
          <a:p>
            <a:pPr algn="just">
              <a:buFont typeface="Arial" panose="020B0604020202020204" pitchFamily="34" charset="0"/>
              <a:buChar char="•"/>
            </a:pPr>
            <a:r>
              <a:rPr lang="en-US" dirty="0">
                <a:solidFill>
                  <a:schemeClr val="tx1"/>
                </a:solidFill>
              </a:rPr>
              <a:t>MAX maximizes the result of the game tree</a:t>
            </a:r>
          </a:p>
          <a:p>
            <a:pPr algn="just">
              <a:buFont typeface="Arial" panose="020B0604020202020204" pitchFamily="34" charset="0"/>
              <a:buChar char="•"/>
            </a:pPr>
            <a:r>
              <a:rPr lang="en-US" dirty="0">
                <a:solidFill>
                  <a:schemeClr val="tx1"/>
                </a:solidFill>
              </a:rPr>
              <a:t>MIN minimizes the result.</a:t>
            </a:r>
          </a:p>
          <a:p>
            <a:pPr marL="0" indent="0">
              <a:buNone/>
            </a:pPr>
            <a:endParaRPr lang="en-IN" dirty="0"/>
          </a:p>
        </p:txBody>
      </p:sp>
    </p:spTree>
    <p:extLst>
      <p:ext uri="{BB962C8B-B14F-4D97-AF65-F5344CB8AC3E}">
        <p14:creationId xmlns:p14="http://schemas.microsoft.com/office/powerpoint/2010/main" val="33000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2990BD-C2CE-89B9-9414-B66ACDBC7DE5}"/>
              </a:ext>
            </a:extLst>
          </p:cNvPr>
          <p:cNvSpPr>
            <a:spLocks noGrp="1"/>
          </p:cNvSpPr>
          <p:nvPr>
            <p:ph type="sldNum" sz="quarter" idx="14"/>
          </p:nvPr>
        </p:nvSpPr>
        <p:spPr/>
        <p:txBody>
          <a:bodyPr/>
          <a:lstStyle/>
          <a:p>
            <a:fld id="{45A3C14A-F937-4231-B6F1-40B429FAFB2F}" type="slidenum">
              <a:rPr lang="en-NZ" smtClean="0"/>
              <a:pPr/>
              <a:t>90</a:t>
            </a:fld>
            <a:endParaRPr lang="en-NZ" dirty="0"/>
          </a:p>
        </p:txBody>
      </p:sp>
      <p:sp>
        <p:nvSpPr>
          <p:cNvPr id="3" name="Title 2">
            <a:extLst>
              <a:ext uri="{FF2B5EF4-FFF2-40B4-BE49-F238E27FC236}">
                <a16:creationId xmlns:a16="http://schemas.microsoft.com/office/drawing/2014/main" id="{211E2763-1D2D-C5DB-2354-FE24A9450C2C}"/>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6352B6DB-6B91-97A0-A4B6-467DD4B8592D}"/>
              </a:ext>
            </a:extLst>
          </p:cNvPr>
          <p:cNvSpPr>
            <a:spLocks noGrp="1"/>
          </p:cNvSpPr>
          <p:nvPr>
            <p:ph type="body" sz="quarter" idx="17"/>
          </p:nvPr>
        </p:nvSpPr>
        <p:spPr>
          <a:xfrm>
            <a:off x="1219200" y="228600"/>
            <a:ext cx="12961441" cy="5184576"/>
          </a:xfrm>
        </p:spPr>
        <p:txBody>
          <a:bodyPr/>
          <a:lstStyle/>
          <a:p>
            <a:pPr marL="0" indent="0">
              <a:buNone/>
            </a:pPr>
            <a:r>
              <a:rPr lang="en-US" sz="2400" b="1" dirty="0">
                <a:solidFill>
                  <a:schemeClr val="tx1"/>
                </a:solidFill>
              </a:rPr>
              <a:t>4. Encode General Knowledge about the Domain</a:t>
            </a:r>
          </a:p>
          <a:p>
            <a:pPr marL="0" indent="0">
              <a:buNone/>
            </a:pPr>
            <a:r>
              <a:rPr lang="en-US" sz="2400" dirty="0">
                <a:solidFill>
                  <a:schemeClr val="tx1"/>
                </a:solidFill>
              </a:rPr>
              <a:t>General knowledge consists of rules and facts that hold true across various situations. In FOL, these rules can be </a:t>
            </a:r>
            <a:r>
              <a:rPr lang="en-US" sz="2400" dirty="0">
                <a:solidFill>
                  <a:srgbClr val="FFC000"/>
                </a:solidFill>
              </a:rPr>
              <a:t>encoded using quantifiers and logical connectives</a:t>
            </a:r>
            <a:r>
              <a:rPr lang="en-US" sz="2400" dirty="0">
                <a:solidFill>
                  <a:schemeClr val="tx1"/>
                </a:solidFill>
              </a:rPr>
              <a:t>.</a:t>
            </a:r>
          </a:p>
          <a:p>
            <a:pPr marL="0" indent="0">
              <a:buNone/>
            </a:pPr>
            <a:r>
              <a:rPr lang="en-US" sz="2400" dirty="0">
                <a:solidFill>
                  <a:schemeClr val="tx1"/>
                </a:solidFill>
              </a:rPr>
              <a:t>Example:</a:t>
            </a:r>
          </a:p>
          <a:p>
            <a:pPr marL="0" indent="0">
              <a:buNone/>
            </a:pPr>
            <a:r>
              <a:rPr lang="en-US" sz="2400" dirty="0">
                <a:solidFill>
                  <a:schemeClr val="tx1"/>
                </a:solidFill>
              </a:rPr>
              <a:t>        ∀x (</a:t>
            </a:r>
            <a:r>
              <a:rPr lang="en-US" sz="2400" dirty="0" err="1">
                <a:solidFill>
                  <a:schemeClr val="tx1"/>
                </a:solidFill>
              </a:rPr>
              <a:t>HasSymptom</a:t>
            </a:r>
            <a:r>
              <a:rPr lang="en-US" sz="2400" dirty="0">
                <a:solidFill>
                  <a:schemeClr val="tx1"/>
                </a:solidFill>
              </a:rPr>
              <a:t>(x, Fever) ∧ </a:t>
            </a:r>
            <a:r>
              <a:rPr lang="en-US" sz="2400" dirty="0" err="1">
                <a:solidFill>
                  <a:schemeClr val="tx1"/>
                </a:solidFill>
              </a:rPr>
              <a:t>HasSymptom</a:t>
            </a:r>
            <a:r>
              <a:rPr lang="en-US" sz="2400" dirty="0">
                <a:solidFill>
                  <a:schemeClr val="tx1"/>
                </a:solidFill>
              </a:rPr>
              <a:t>(x, Cough) → </a:t>
            </a:r>
            <a:r>
              <a:rPr lang="en-US" sz="2400" dirty="0" err="1">
                <a:solidFill>
                  <a:schemeClr val="tx1"/>
                </a:solidFill>
              </a:rPr>
              <a:t>HasDisease</a:t>
            </a:r>
            <a:r>
              <a:rPr lang="en-US" sz="2400" dirty="0">
                <a:solidFill>
                  <a:schemeClr val="tx1"/>
                </a:solidFill>
              </a:rPr>
              <a:t>(x, Flu))</a:t>
            </a:r>
          </a:p>
          <a:p>
            <a:pPr marL="0" indent="0">
              <a:buNone/>
            </a:pPr>
            <a:r>
              <a:rPr lang="en-US" sz="2400" dirty="0">
                <a:solidFill>
                  <a:schemeClr val="tx1"/>
                </a:solidFill>
              </a:rPr>
              <a:t>        ("For all individuals x, if x has a fever and a cough, then x has the flu.")</a:t>
            </a:r>
          </a:p>
          <a:p>
            <a:pPr marL="0" indent="0">
              <a:buNone/>
            </a:pPr>
            <a:r>
              <a:rPr lang="en-US" sz="2400" b="1" dirty="0">
                <a:solidFill>
                  <a:schemeClr val="tx1"/>
                </a:solidFill>
              </a:rPr>
              <a:t>5. Encode a Description of the Specific Problem Instance</a:t>
            </a:r>
          </a:p>
          <a:p>
            <a:pPr marL="0" indent="0">
              <a:buNone/>
            </a:pPr>
            <a:r>
              <a:rPr lang="en-US" sz="2400" dirty="0">
                <a:solidFill>
                  <a:schemeClr val="tx1"/>
                </a:solidFill>
              </a:rPr>
              <a:t>After encoding the general rules, you </a:t>
            </a:r>
            <a:r>
              <a:rPr lang="en-US" sz="2400" dirty="0">
                <a:solidFill>
                  <a:srgbClr val="FFC000"/>
                </a:solidFill>
              </a:rPr>
              <a:t>encode the specific facts that are true for the particular problem instance</a:t>
            </a:r>
            <a:r>
              <a:rPr lang="en-US" sz="2400" dirty="0">
                <a:solidFill>
                  <a:schemeClr val="tx1"/>
                </a:solidFill>
              </a:rPr>
              <a:t>. This includes the actual observations or facts about the case the agent is currently dealing with.</a:t>
            </a:r>
          </a:p>
          <a:p>
            <a:pPr marL="0" indent="0">
              <a:buNone/>
            </a:pPr>
            <a:r>
              <a:rPr lang="en-US" sz="2400" dirty="0">
                <a:solidFill>
                  <a:schemeClr val="tx1"/>
                </a:solidFill>
              </a:rPr>
              <a:t> Example:</a:t>
            </a:r>
          </a:p>
          <a:p>
            <a:pPr marL="0" indent="0">
              <a:buNone/>
            </a:pPr>
            <a:r>
              <a:rPr lang="en-US" sz="2400" dirty="0">
                <a:solidFill>
                  <a:schemeClr val="tx1"/>
                </a:solidFill>
              </a:rPr>
              <a:t>        </a:t>
            </a:r>
            <a:r>
              <a:rPr lang="en-US" sz="2400" dirty="0" err="1">
                <a:solidFill>
                  <a:schemeClr val="tx1"/>
                </a:solidFill>
              </a:rPr>
              <a:t>HasSymptom</a:t>
            </a:r>
            <a:r>
              <a:rPr lang="en-US" sz="2400" dirty="0">
                <a:solidFill>
                  <a:schemeClr val="tx1"/>
                </a:solidFill>
              </a:rPr>
              <a:t>(John, Fever)</a:t>
            </a:r>
          </a:p>
          <a:p>
            <a:pPr marL="0" indent="0">
              <a:buNone/>
            </a:pPr>
            <a:r>
              <a:rPr lang="en-US" sz="2400" dirty="0">
                <a:solidFill>
                  <a:schemeClr val="tx1"/>
                </a:solidFill>
              </a:rPr>
              <a:t>        </a:t>
            </a:r>
            <a:r>
              <a:rPr lang="en-US" sz="2400" dirty="0" err="1">
                <a:solidFill>
                  <a:schemeClr val="tx1"/>
                </a:solidFill>
              </a:rPr>
              <a:t>HasSymptom</a:t>
            </a:r>
            <a:r>
              <a:rPr lang="en-US" sz="2400" dirty="0">
                <a:solidFill>
                  <a:schemeClr val="tx1"/>
                </a:solidFill>
              </a:rPr>
              <a:t>(John, Cough)</a:t>
            </a:r>
          </a:p>
          <a:p>
            <a:pPr marL="0" indent="0">
              <a:buNone/>
            </a:pPr>
            <a:r>
              <a:rPr lang="en-US" sz="2400" dirty="0">
                <a:solidFill>
                  <a:schemeClr val="tx1"/>
                </a:solidFill>
              </a:rPr>
              <a:t>        These sentences describe that John is a patient who has both a fever and a cough.</a:t>
            </a:r>
            <a:endParaRPr lang="en-IN" sz="2400" dirty="0">
              <a:solidFill>
                <a:schemeClr val="tx1"/>
              </a:solidFill>
            </a:endParaRPr>
          </a:p>
        </p:txBody>
      </p:sp>
    </p:spTree>
    <p:extLst>
      <p:ext uri="{BB962C8B-B14F-4D97-AF65-F5344CB8AC3E}">
        <p14:creationId xmlns:p14="http://schemas.microsoft.com/office/powerpoint/2010/main" val="3867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08FC40-73EE-BC10-101D-96B1048ABE40}"/>
              </a:ext>
            </a:extLst>
          </p:cNvPr>
          <p:cNvSpPr>
            <a:spLocks noGrp="1"/>
          </p:cNvSpPr>
          <p:nvPr>
            <p:ph type="sldNum" sz="quarter" idx="14"/>
          </p:nvPr>
        </p:nvSpPr>
        <p:spPr/>
        <p:txBody>
          <a:bodyPr/>
          <a:lstStyle/>
          <a:p>
            <a:fld id="{45A3C14A-F937-4231-B6F1-40B429FAFB2F}" type="slidenum">
              <a:rPr lang="en-NZ" smtClean="0"/>
              <a:pPr/>
              <a:t>91</a:t>
            </a:fld>
            <a:endParaRPr lang="en-NZ" dirty="0"/>
          </a:p>
        </p:txBody>
      </p:sp>
      <p:sp>
        <p:nvSpPr>
          <p:cNvPr id="3" name="Title 2">
            <a:extLst>
              <a:ext uri="{FF2B5EF4-FFF2-40B4-BE49-F238E27FC236}">
                <a16:creationId xmlns:a16="http://schemas.microsoft.com/office/drawing/2014/main" id="{BE212594-CDE0-DF9F-B0D2-98C958567F99}"/>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6B4C7B05-296D-3E89-5860-F1BD1FDF9E26}"/>
              </a:ext>
            </a:extLst>
          </p:cNvPr>
          <p:cNvSpPr>
            <a:spLocks noGrp="1"/>
          </p:cNvSpPr>
          <p:nvPr>
            <p:ph type="body" sz="quarter" idx="17"/>
          </p:nvPr>
        </p:nvSpPr>
        <p:spPr>
          <a:xfrm>
            <a:off x="679134" y="228600"/>
            <a:ext cx="12961441" cy="5184576"/>
          </a:xfrm>
        </p:spPr>
        <p:txBody>
          <a:bodyPr/>
          <a:lstStyle/>
          <a:p>
            <a:pPr marL="0" indent="0" algn="just">
              <a:buNone/>
            </a:pPr>
            <a:r>
              <a:rPr lang="en-US" sz="2400" dirty="0">
                <a:solidFill>
                  <a:schemeClr val="tx1"/>
                </a:solidFill>
              </a:rPr>
              <a:t>6</a:t>
            </a:r>
            <a:r>
              <a:rPr lang="en-US" sz="2400" b="1" dirty="0">
                <a:solidFill>
                  <a:schemeClr val="tx1"/>
                </a:solidFill>
              </a:rPr>
              <a:t>. Pose Queries to the Inference System</a:t>
            </a:r>
          </a:p>
          <a:p>
            <a:pPr marL="634366" lvl="1" indent="-342900" algn="just">
              <a:buFont typeface="Arial" panose="020B0604020202020204" pitchFamily="34" charset="0"/>
              <a:buChar char="•"/>
            </a:pPr>
            <a:r>
              <a:rPr lang="en-US" sz="2400" dirty="0">
                <a:solidFill>
                  <a:schemeClr val="tx1"/>
                </a:solidFill>
              </a:rPr>
              <a:t>After building the knowledge base, you can query the system to infer new information.</a:t>
            </a:r>
          </a:p>
          <a:p>
            <a:pPr marL="634366" lvl="1" indent="-342900" algn="just">
              <a:buFont typeface="Arial" panose="020B0604020202020204" pitchFamily="34" charset="0"/>
              <a:buChar char="•"/>
            </a:pPr>
            <a:r>
              <a:rPr lang="en-US" sz="2400" dirty="0">
                <a:solidFill>
                  <a:schemeClr val="tx1"/>
                </a:solidFill>
              </a:rPr>
              <a:t> Queries are typically framed as logical expressions, and the agent uses inference techniques such as modus ponens, unification, and resolution to deduce answers from the knowledge base.</a:t>
            </a:r>
          </a:p>
          <a:p>
            <a:pPr marL="0" indent="0" algn="just">
              <a:buNone/>
            </a:pPr>
            <a:r>
              <a:rPr lang="en-US" sz="2400" dirty="0">
                <a:solidFill>
                  <a:schemeClr val="tx1"/>
                </a:solidFill>
              </a:rPr>
              <a:t>    Example Query:</a:t>
            </a:r>
          </a:p>
          <a:p>
            <a:pPr marL="0" indent="0" algn="just">
              <a:buNone/>
            </a:pPr>
            <a:r>
              <a:rPr lang="en-US" sz="2400" dirty="0">
                <a:solidFill>
                  <a:schemeClr val="tx1"/>
                </a:solidFill>
              </a:rPr>
              <a:t>        </a:t>
            </a:r>
            <a:r>
              <a:rPr lang="en-US" sz="2400" dirty="0" err="1">
                <a:solidFill>
                  <a:schemeClr val="tx1"/>
                </a:solidFill>
              </a:rPr>
              <a:t>HasDisease</a:t>
            </a:r>
            <a:r>
              <a:rPr lang="en-US" sz="2400" dirty="0">
                <a:solidFill>
                  <a:schemeClr val="tx1"/>
                </a:solidFill>
              </a:rPr>
              <a:t>(John, Flu)?</a:t>
            </a:r>
          </a:p>
          <a:p>
            <a:pPr marL="0" indent="0" algn="just">
              <a:buNone/>
            </a:pPr>
            <a:r>
              <a:rPr lang="en-US" sz="2400" dirty="0">
                <a:solidFill>
                  <a:schemeClr val="tx1"/>
                </a:solidFill>
              </a:rPr>
              <a:t>        This query checks whether the agent can infer that John has the flu based on the symptoms and rules in the knowledge base.</a:t>
            </a:r>
          </a:p>
          <a:p>
            <a:pPr marL="0" indent="0" algn="just">
              <a:buNone/>
            </a:pPr>
            <a:r>
              <a:rPr lang="en-US" sz="2400" b="1" dirty="0">
                <a:solidFill>
                  <a:schemeClr val="tx1"/>
                </a:solidFill>
              </a:rPr>
              <a:t>7. Debug the Knowledge Base</a:t>
            </a:r>
          </a:p>
          <a:p>
            <a:pPr marL="634366" lvl="1" indent="-342900" algn="just">
              <a:buFont typeface="Arial" panose="020B0604020202020204" pitchFamily="34" charset="0"/>
              <a:buChar char="•"/>
            </a:pPr>
            <a:r>
              <a:rPr lang="en-US" sz="2400" dirty="0">
                <a:solidFill>
                  <a:schemeClr val="tx1"/>
                </a:solidFill>
              </a:rPr>
              <a:t>Knowledge engineering often involves iterative refinement. </a:t>
            </a:r>
          </a:p>
          <a:p>
            <a:pPr marL="634366" lvl="1" indent="-342900" algn="just">
              <a:buFont typeface="Arial" panose="020B0604020202020204" pitchFamily="34" charset="0"/>
              <a:buChar char="•"/>
            </a:pPr>
            <a:r>
              <a:rPr lang="en-US" sz="2400" dirty="0">
                <a:solidFill>
                  <a:schemeClr val="tx1"/>
                </a:solidFill>
              </a:rPr>
              <a:t>After posing queries and examining the results, the knowledge base may need to be revised to ensure correctness, completeness, and consistency. </a:t>
            </a:r>
          </a:p>
          <a:p>
            <a:pPr marL="634366" lvl="1" indent="-342900" algn="just">
              <a:buFont typeface="Arial" panose="020B0604020202020204" pitchFamily="34" charset="0"/>
              <a:buChar char="•"/>
            </a:pPr>
            <a:r>
              <a:rPr lang="en-US" sz="2400" dirty="0">
                <a:solidFill>
                  <a:schemeClr val="tx1"/>
                </a:solidFill>
              </a:rPr>
              <a:t>You might add more rules, refine existing ones, or include more specific facts.</a:t>
            </a:r>
            <a:endParaRPr lang="en-IN" sz="2400" dirty="0">
              <a:solidFill>
                <a:schemeClr val="tx1"/>
              </a:solidFill>
            </a:endParaRPr>
          </a:p>
        </p:txBody>
      </p:sp>
    </p:spTree>
    <p:extLst>
      <p:ext uri="{BB962C8B-B14F-4D97-AF65-F5344CB8AC3E}">
        <p14:creationId xmlns:p14="http://schemas.microsoft.com/office/powerpoint/2010/main" val="230286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5467F8-B748-1F5F-2E80-11D2182BBC6F}"/>
              </a:ext>
            </a:extLst>
          </p:cNvPr>
          <p:cNvSpPr>
            <a:spLocks noGrp="1"/>
          </p:cNvSpPr>
          <p:nvPr>
            <p:ph type="sldNum" sz="quarter" idx="14"/>
          </p:nvPr>
        </p:nvSpPr>
        <p:spPr/>
        <p:txBody>
          <a:bodyPr/>
          <a:lstStyle/>
          <a:p>
            <a:fld id="{45A3C14A-F937-4231-B6F1-40B429FAFB2F}" type="slidenum">
              <a:rPr lang="en-NZ" smtClean="0"/>
              <a:pPr/>
              <a:t>92</a:t>
            </a:fld>
            <a:endParaRPr lang="en-NZ" dirty="0"/>
          </a:p>
        </p:txBody>
      </p:sp>
      <p:sp>
        <p:nvSpPr>
          <p:cNvPr id="3" name="Title 2">
            <a:extLst>
              <a:ext uri="{FF2B5EF4-FFF2-40B4-BE49-F238E27FC236}">
                <a16:creationId xmlns:a16="http://schemas.microsoft.com/office/drawing/2014/main" id="{78A56730-6345-6847-7698-9307F9A876CB}"/>
              </a:ext>
            </a:extLst>
          </p:cNvPr>
          <p:cNvSpPr>
            <a:spLocks noGrp="1"/>
          </p:cNvSpPr>
          <p:nvPr>
            <p:ph type="title"/>
          </p:nvPr>
        </p:nvSpPr>
        <p:spPr>
          <a:xfrm>
            <a:off x="834480" y="474943"/>
            <a:ext cx="12652919" cy="1005842"/>
          </a:xfrm>
        </p:spPr>
        <p:txBody>
          <a:bodyPr/>
          <a:lstStyle/>
          <a:p>
            <a:r>
              <a:rPr lang="en-US" b="1" dirty="0">
                <a:solidFill>
                  <a:schemeClr val="accent6">
                    <a:lumMod val="75000"/>
                  </a:schemeClr>
                </a:solidFill>
              </a:rPr>
              <a:t>Key Components of FOL Knowledge Engineering</a:t>
            </a:r>
            <a:endParaRPr lang="en-IN" b="1" dirty="0">
              <a:solidFill>
                <a:schemeClr val="accent6">
                  <a:lumMod val="75000"/>
                </a:schemeClr>
              </a:solidFill>
            </a:endParaRPr>
          </a:p>
        </p:txBody>
      </p:sp>
      <p:sp>
        <p:nvSpPr>
          <p:cNvPr id="4" name="Text Placeholder 3">
            <a:extLst>
              <a:ext uri="{FF2B5EF4-FFF2-40B4-BE49-F238E27FC236}">
                <a16:creationId xmlns:a16="http://schemas.microsoft.com/office/drawing/2014/main" id="{94804107-75CD-740E-F5DA-CF6F8ACE8ACC}"/>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E1B65706-2478-D780-556C-BD5FC8AC0675}"/>
              </a:ext>
            </a:extLst>
          </p:cNvPr>
          <p:cNvPicPr>
            <a:picLocks noChangeAspect="1"/>
          </p:cNvPicPr>
          <p:nvPr/>
        </p:nvPicPr>
        <p:blipFill>
          <a:blip r:embed="rId2"/>
          <a:stretch>
            <a:fillRect/>
          </a:stretch>
        </p:blipFill>
        <p:spPr>
          <a:xfrm>
            <a:off x="815428" y="1600200"/>
            <a:ext cx="11300372" cy="2580234"/>
          </a:xfrm>
          <a:prstGeom prst="rect">
            <a:avLst/>
          </a:prstGeom>
        </p:spPr>
      </p:pic>
      <p:pic>
        <p:nvPicPr>
          <p:cNvPr id="8" name="Picture 7">
            <a:extLst>
              <a:ext uri="{FF2B5EF4-FFF2-40B4-BE49-F238E27FC236}">
                <a16:creationId xmlns:a16="http://schemas.microsoft.com/office/drawing/2014/main" id="{CBE9FC0E-2456-28CC-77EE-AE6426BAA147}"/>
              </a:ext>
            </a:extLst>
          </p:cNvPr>
          <p:cNvPicPr>
            <a:picLocks noChangeAspect="1"/>
          </p:cNvPicPr>
          <p:nvPr/>
        </p:nvPicPr>
        <p:blipFill>
          <a:blip r:embed="rId3"/>
          <a:stretch>
            <a:fillRect/>
          </a:stretch>
        </p:blipFill>
        <p:spPr>
          <a:xfrm>
            <a:off x="815428" y="3649259"/>
            <a:ext cx="11833772" cy="4311978"/>
          </a:xfrm>
          <a:prstGeom prst="rect">
            <a:avLst/>
          </a:prstGeom>
        </p:spPr>
      </p:pic>
    </p:spTree>
    <p:extLst>
      <p:ext uri="{BB962C8B-B14F-4D97-AF65-F5344CB8AC3E}">
        <p14:creationId xmlns:p14="http://schemas.microsoft.com/office/powerpoint/2010/main" val="494866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C7DBE7-F78F-3494-DA58-18A8046AA029}"/>
              </a:ext>
            </a:extLst>
          </p:cNvPr>
          <p:cNvSpPr>
            <a:spLocks noGrp="1"/>
          </p:cNvSpPr>
          <p:nvPr>
            <p:ph type="sldNum" sz="quarter" idx="14"/>
          </p:nvPr>
        </p:nvSpPr>
        <p:spPr/>
        <p:txBody>
          <a:bodyPr/>
          <a:lstStyle/>
          <a:p>
            <a:fld id="{45A3C14A-F937-4231-B6F1-40B429FAFB2F}" type="slidenum">
              <a:rPr lang="en-NZ" smtClean="0"/>
              <a:pPr/>
              <a:t>93</a:t>
            </a:fld>
            <a:endParaRPr lang="en-NZ" dirty="0"/>
          </a:p>
        </p:txBody>
      </p:sp>
      <p:sp>
        <p:nvSpPr>
          <p:cNvPr id="3" name="Title 2">
            <a:extLst>
              <a:ext uri="{FF2B5EF4-FFF2-40B4-BE49-F238E27FC236}">
                <a16:creationId xmlns:a16="http://schemas.microsoft.com/office/drawing/2014/main" id="{D85DB257-2EA0-3695-FCA0-4AA690DF76F9}"/>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C529C22C-C145-34C4-E86C-BE7E466D8DE2}"/>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CE15AA1D-F00A-E68C-184F-9100B5D6F7CD}"/>
              </a:ext>
            </a:extLst>
          </p:cNvPr>
          <p:cNvPicPr>
            <a:picLocks noChangeAspect="1"/>
          </p:cNvPicPr>
          <p:nvPr/>
        </p:nvPicPr>
        <p:blipFill>
          <a:blip r:embed="rId2"/>
          <a:stretch>
            <a:fillRect/>
          </a:stretch>
        </p:blipFill>
        <p:spPr>
          <a:xfrm>
            <a:off x="834478" y="1752600"/>
            <a:ext cx="12961441" cy="5721826"/>
          </a:xfrm>
          <a:prstGeom prst="rect">
            <a:avLst/>
          </a:prstGeom>
        </p:spPr>
      </p:pic>
    </p:spTree>
    <p:extLst>
      <p:ext uri="{BB962C8B-B14F-4D97-AF65-F5344CB8AC3E}">
        <p14:creationId xmlns:p14="http://schemas.microsoft.com/office/powerpoint/2010/main" val="35999521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8F4E8-4D18-09D8-7127-D79A4564769C}"/>
              </a:ext>
            </a:extLst>
          </p:cNvPr>
          <p:cNvSpPr>
            <a:spLocks noGrp="1"/>
          </p:cNvSpPr>
          <p:nvPr>
            <p:ph type="sldNum" sz="quarter" idx="14"/>
          </p:nvPr>
        </p:nvSpPr>
        <p:spPr/>
        <p:txBody>
          <a:bodyPr/>
          <a:lstStyle/>
          <a:p>
            <a:fld id="{45A3C14A-F937-4231-B6F1-40B429FAFB2F}" type="slidenum">
              <a:rPr lang="en-NZ" smtClean="0"/>
              <a:pPr/>
              <a:t>94</a:t>
            </a:fld>
            <a:endParaRPr lang="en-NZ" dirty="0"/>
          </a:p>
        </p:txBody>
      </p:sp>
      <p:sp>
        <p:nvSpPr>
          <p:cNvPr id="3" name="Title 2">
            <a:extLst>
              <a:ext uri="{FF2B5EF4-FFF2-40B4-BE49-F238E27FC236}">
                <a16:creationId xmlns:a16="http://schemas.microsoft.com/office/drawing/2014/main" id="{81443792-B9FA-E885-E658-0CCB79DB45F3}"/>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B04A1163-D9D0-85B8-2CC5-C896A15993E2}"/>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3221F003-AD31-2CD0-1A00-4D37B7F7AC13}"/>
              </a:ext>
            </a:extLst>
          </p:cNvPr>
          <p:cNvPicPr>
            <a:picLocks noChangeAspect="1"/>
          </p:cNvPicPr>
          <p:nvPr/>
        </p:nvPicPr>
        <p:blipFill>
          <a:blip r:embed="rId2"/>
          <a:stretch>
            <a:fillRect/>
          </a:stretch>
        </p:blipFill>
        <p:spPr>
          <a:xfrm>
            <a:off x="1600200" y="1359693"/>
            <a:ext cx="10057020" cy="5510213"/>
          </a:xfrm>
          <a:prstGeom prst="rect">
            <a:avLst/>
          </a:prstGeom>
        </p:spPr>
      </p:pic>
    </p:spTree>
    <p:extLst>
      <p:ext uri="{BB962C8B-B14F-4D97-AF65-F5344CB8AC3E}">
        <p14:creationId xmlns:p14="http://schemas.microsoft.com/office/powerpoint/2010/main" val="16959468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C9EB5B-5C05-4438-F5A6-273234DF8CE8}"/>
              </a:ext>
            </a:extLst>
          </p:cNvPr>
          <p:cNvSpPr>
            <a:spLocks noGrp="1"/>
          </p:cNvSpPr>
          <p:nvPr>
            <p:ph type="sldNum" sz="quarter" idx="14"/>
          </p:nvPr>
        </p:nvSpPr>
        <p:spPr/>
        <p:txBody>
          <a:bodyPr/>
          <a:lstStyle/>
          <a:p>
            <a:fld id="{45A3C14A-F937-4231-B6F1-40B429FAFB2F}" type="slidenum">
              <a:rPr lang="en-NZ" smtClean="0"/>
              <a:pPr/>
              <a:t>95</a:t>
            </a:fld>
            <a:endParaRPr lang="en-NZ" dirty="0"/>
          </a:p>
        </p:txBody>
      </p:sp>
      <p:sp>
        <p:nvSpPr>
          <p:cNvPr id="3" name="Title 2">
            <a:extLst>
              <a:ext uri="{FF2B5EF4-FFF2-40B4-BE49-F238E27FC236}">
                <a16:creationId xmlns:a16="http://schemas.microsoft.com/office/drawing/2014/main" id="{D27EA608-39EC-F6EC-84B6-34AF802E3888}"/>
              </a:ext>
            </a:extLst>
          </p:cNvPr>
          <p:cNvSpPr>
            <a:spLocks noGrp="1"/>
          </p:cNvSpPr>
          <p:nvPr>
            <p:ph type="title"/>
          </p:nvPr>
        </p:nvSpPr>
        <p:spPr>
          <a:xfrm>
            <a:off x="1295400" y="609600"/>
            <a:ext cx="7454312" cy="1005842"/>
          </a:xfrm>
        </p:spPr>
        <p:txBody>
          <a:bodyPr/>
          <a:lstStyle/>
          <a:p>
            <a:r>
              <a:rPr lang="en-US" dirty="0">
                <a:solidFill>
                  <a:srgbClr val="C00000"/>
                </a:solidFill>
              </a:rPr>
              <a:t>Inference in FOL</a:t>
            </a:r>
            <a:endParaRPr lang="en-IN" dirty="0">
              <a:solidFill>
                <a:srgbClr val="C00000"/>
              </a:solidFill>
            </a:endParaRPr>
          </a:p>
        </p:txBody>
      </p:sp>
      <p:sp>
        <p:nvSpPr>
          <p:cNvPr id="4" name="Text Placeholder 3">
            <a:extLst>
              <a:ext uri="{FF2B5EF4-FFF2-40B4-BE49-F238E27FC236}">
                <a16:creationId xmlns:a16="http://schemas.microsoft.com/office/drawing/2014/main" id="{515ACDD6-415C-D43A-BA7C-9A85E3D431A4}"/>
              </a:ext>
            </a:extLst>
          </p:cNvPr>
          <p:cNvSpPr>
            <a:spLocks noGrp="1"/>
          </p:cNvSpPr>
          <p:nvPr>
            <p:ph type="body" sz="quarter" idx="17"/>
          </p:nvPr>
        </p:nvSpPr>
        <p:spPr/>
        <p:txBody>
          <a:bodyPr/>
          <a:lstStyle/>
          <a:p>
            <a:pPr algn="just">
              <a:buFont typeface="Arial" panose="020B0604020202020204" pitchFamily="34" charset="0"/>
              <a:buChar char="•"/>
            </a:pPr>
            <a:r>
              <a:rPr lang="en-US" dirty="0">
                <a:solidFill>
                  <a:schemeClr val="tx1"/>
                </a:solidFill>
              </a:rPr>
              <a:t>In FOL, inference can be defined as </a:t>
            </a:r>
          </a:p>
          <a:p>
            <a:pPr lvl="1" algn="just">
              <a:buFont typeface="Arial" panose="020B0604020202020204" pitchFamily="34" charset="0"/>
              <a:buChar char="•"/>
            </a:pPr>
            <a:r>
              <a:rPr lang="en-US" dirty="0">
                <a:solidFill>
                  <a:srgbClr val="0000FF"/>
                </a:solidFill>
              </a:rPr>
              <a:t>the process of deriving new sentences or conclusions from existing sentences in a knowledge base</a:t>
            </a:r>
            <a:r>
              <a:rPr lang="en-US" dirty="0">
                <a:solidFill>
                  <a:schemeClr val="tx1"/>
                </a:solidFill>
              </a:rPr>
              <a:t>. </a:t>
            </a:r>
          </a:p>
          <a:p>
            <a:pPr algn="just">
              <a:buFont typeface="Arial" panose="020B0604020202020204" pitchFamily="34" charset="0"/>
              <a:buChar char="•"/>
            </a:pPr>
            <a:r>
              <a:rPr lang="en-US" dirty="0">
                <a:solidFill>
                  <a:schemeClr val="tx1"/>
                </a:solidFill>
              </a:rPr>
              <a:t>FOL allows more expressive representations of knowledge using constants, functions, predicates, and quantifiers (both universal ∀ and existential ∃). </a:t>
            </a:r>
          </a:p>
          <a:p>
            <a:pPr algn="just">
              <a:buFont typeface="Arial" panose="020B0604020202020204" pitchFamily="34" charset="0"/>
              <a:buChar char="•"/>
            </a:pPr>
            <a:r>
              <a:rPr lang="en-US" dirty="0">
                <a:solidFill>
                  <a:schemeClr val="tx1"/>
                </a:solidFill>
              </a:rPr>
              <a:t>The </a:t>
            </a:r>
            <a:r>
              <a:rPr lang="en-US" dirty="0">
                <a:solidFill>
                  <a:srgbClr val="0000FF"/>
                </a:solidFill>
              </a:rPr>
              <a:t>goal of inference </a:t>
            </a:r>
            <a:r>
              <a:rPr lang="en-US" dirty="0">
                <a:solidFill>
                  <a:schemeClr val="tx1"/>
                </a:solidFill>
              </a:rPr>
              <a:t>is to </a:t>
            </a:r>
            <a:r>
              <a:rPr lang="en-US" dirty="0">
                <a:solidFill>
                  <a:srgbClr val="FF0000"/>
                </a:solidFill>
              </a:rPr>
              <a:t>derive new knowledge or prove statements given the facts and rules in the knowledge base</a:t>
            </a:r>
            <a:r>
              <a:rPr lang="en-US" dirty="0">
                <a:solidFill>
                  <a:schemeClr val="tx1"/>
                </a:solidFill>
              </a:rPr>
              <a:t>.</a:t>
            </a:r>
            <a:endParaRPr lang="en-IN" dirty="0"/>
          </a:p>
        </p:txBody>
      </p:sp>
    </p:spTree>
    <p:extLst>
      <p:ext uri="{BB962C8B-B14F-4D97-AF65-F5344CB8AC3E}">
        <p14:creationId xmlns:p14="http://schemas.microsoft.com/office/powerpoint/2010/main" val="34636880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0949C4-EE86-D7AE-745A-10E38798C7F4}"/>
              </a:ext>
            </a:extLst>
          </p:cNvPr>
          <p:cNvSpPr>
            <a:spLocks noGrp="1"/>
          </p:cNvSpPr>
          <p:nvPr>
            <p:ph type="sldNum" sz="quarter" idx="14"/>
          </p:nvPr>
        </p:nvSpPr>
        <p:spPr/>
        <p:txBody>
          <a:bodyPr/>
          <a:lstStyle/>
          <a:p>
            <a:fld id="{45A3C14A-F937-4231-B6F1-40B429FAFB2F}" type="slidenum">
              <a:rPr lang="en-NZ" smtClean="0"/>
              <a:pPr/>
              <a:t>96</a:t>
            </a:fld>
            <a:endParaRPr lang="en-NZ" dirty="0"/>
          </a:p>
        </p:txBody>
      </p:sp>
      <p:sp>
        <p:nvSpPr>
          <p:cNvPr id="3" name="Title 2">
            <a:extLst>
              <a:ext uri="{FF2B5EF4-FFF2-40B4-BE49-F238E27FC236}">
                <a16:creationId xmlns:a16="http://schemas.microsoft.com/office/drawing/2014/main" id="{8D0BAB9A-EB75-920B-580E-DBFF9A8046EB}"/>
              </a:ext>
            </a:extLst>
          </p:cNvPr>
          <p:cNvSpPr>
            <a:spLocks noGrp="1"/>
          </p:cNvSpPr>
          <p:nvPr>
            <p:ph type="title"/>
          </p:nvPr>
        </p:nvSpPr>
        <p:spPr>
          <a:xfrm>
            <a:off x="834480" y="474943"/>
            <a:ext cx="9757319" cy="1005842"/>
          </a:xfrm>
        </p:spPr>
        <p:txBody>
          <a:bodyPr/>
          <a:lstStyle/>
          <a:p>
            <a:r>
              <a:rPr lang="en-US" dirty="0">
                <a:solidFill>
                  <a:srgbClr val="C00000"/>
                </a:solidFill>
              </a:rPr>
              <a:t>Basic Inference Rules in FOL</a:t>
            </a:r>
            <a:br>
              <a:rPr lang="en-US" dirty="0"/>
            </a:br>
            <a:endParaRPr lang="en-IN" dirty="0"/>
          </a:p>
        </p:txBody>
      </p:sp>
      <p:sp>
        <p:nvSpPr>
          <p:cNvPr id="4" name="Text Placeholder 3">
            <a:extLst>
              <a:ext uri="{FF2B5EF4-FFF2-40B4-BE49-F238E27FC236}">
                <a16:creationId xmlns:a16="http://schemas.microsoft.com/office/drawing/2014/main" id="{F1E77B88-BAE1-7DAF-9470-5605C9FEC826}"/>
              </a:ext>
            </a:extLst>
          </p:cNvPr>
          <p:cNvSpPr>
            <a:spLocks noGrp="1"/>
          </p:cNvSpPr>
          <p:nvPr>
            <p:ph type="body" sz="quarter" idx="17"/>
          </p:nvPr>
        </p:nvSpPr>
        <p:spPr>
          <a:xfrm>
            <a:off x="1025456" y="1238254"/>
            <a:ext cx="12961441" cy="5184576"/>
          </a:xfrm>
        </p:spPr>
        <p:txBody>
          <a:bodyPr/>
          <a:lstStyle/>
          <a:p>
            <a:r>
              <a:rPr lang="en-US" b="1" dirty="0"/>
              <a:t>Modus Ponens (Implication Elimination)</a:t>
            </a:r>
          </a:p>
          <a:p>
            <a:pPr marL="0" indent="0">
              <a:buNone/>
            </a:pPr>
            <a:endParaRPr lang="en-IN" dirty="0"/>
          </a:p>
        </p:txBody>
      </p:sp>
      <p:pic>
        <p:nvPicPr>
          <p:cNvPr id="6" name="Picture 5">
            <a:extLst>
              <a:ext uri="{FF2B5EF4-FFF2-40B4-BE49-F238E27FC236}">
                <a16:creationId xmlns:a16="http://schemas.microsoft.com/office/drawing/2014/main" id="{3753AE97-101C-602F-5DA4-0CD3CF170005}"/>
              </a:ext>
            </a:extLst>
          </p:cNvPr>
          <p:cNvPicPr>
            <a:picLocks noChangeAspect="1"/>
          </p:cNvPicPr>
          <p:nvPr/>
        </p:nvPicPr>
        <p:blipFill>
          <a:blip r:embed="rId2"/>
          <a:stretch>
            <a:fillRect/>
          </a:stretch>
        </p:blipFill>
        <p:spPr>
          <a:xfrm>
            <a:off x="1477338" y="1783910"/>
            <a:ext cx="11675724" cy="990600"/>
          </a:xfrm>
          <a:prstGeom prst="rect">
            <a:avLst/>
          </a:prstGeom>
        </p:spPr>
      </p:pic>
      <p:sp>
        <p:nvSpPr>
          <p:cNvPr id="10" name="TextBox 9">
            <a:extLst>
              <a:ext uri="{FF2B5EF4-FFF2-40B4-BE49-F238E27FC236}">
                <a16:creationId xmlns:a16="http://schemas.microsoft.com/office/drawing/2014/main" id="{61A54D12-3554-355C-5163-A9FDB09D8C29}"/>
              </a:ext>
            </a:extLst>
          </p:cNvPr>
          <p:cNvSpPr txBox="1"/>
          <p:nvPr/>
        </p:nvSpPr>
        <p:spPr>
          <a:xfrm>
            <a:off x="1191888" y="4684770"/>
            <a:ext cx="13137522" cy="1292662"/>
          </a:xfrm>
          <a:prstGeom prst="rect">
            <a:avLst/>
          </a:prstGeom>
          <a:noFill/>
        </p:spPr>
        <p:txBody>
          <a:bodyPr wrap="square">
            <a:spAutoFit/>
          </a:bodyPr>
          <a:lstStyle/>
          <a:p>
            <a:pPr marL="0" indent="0">
              <a:buNone/>
            </a:pPr>
            <a:r>
              <a:rPr lang="en-US" b="1" dirty="0"/>
              <a:t>2. Universal Elimination (Instantiation)</a:t>
            </a:r>
          </a:p>
          <a:p>
            <a:pPr>
              <a:buFont typeface="Arial" panose="020B0604020202020204" pitchFamily="34" charset="0"/>
              <a:buChar char="•"/>
            </a:pPr>
            <a:r>
              <a:rPr lang="en-US" dirty="0"/>
              <a:t>Given a universally quantified sentence, you can substitute a specific instance for the variable. For example:</a:t>
            </a:r>
          </a:p>
        </p:txBody>
      </p:sp>
      <p:pic>
        <p:nvPicPr>
          <p:cNvPr id="11" name="Picture 10">
            <a:extLst>
              <a:ext uri="{FF2B5EF4-FFF2-40B4-BE49-F238E27FC236}">
                <a16:creationId xmlns:a16="http://schemas.microsoft.com/office/drawing/2014/main" id="{71DC7818-FFF8-E4A9-5C41-120ADE747EF4}"/>
              </a:ext>
            </a:extLst>
          </p:cNvPr>
          <p:cNvPicPr>
            <a:picLocks noChangeAspect="1"/>
          </p:cNvPicPr>
          <p:nvPr/>
        </p:nvPicPr>
        <p:blipFill>
          <a:blip r:embed="rId3"/>
          <a:stretch>
            <a:fillRect/>
          </a:stretch>
        </p:blipFill>
        <p:spPr>
          <a:xfrm>
            <a:off x="3429000" y="5638387"/>
            <a:ext cx="6019800" cy="686128"/>
          </a:xfrm>
          <a:prstGeom prst="rect">
            <a:avLst/>
          </a:prstGeom>
        </p:spPr>
      </p:pic>
      <p:pic>
        <p:nvPicPr>
          <p:cNvPr id="12" name="Picture 11">
            <a:extLst>
              <a:ext uri="{FF2B5EF4-FFF2-40B4-BE49-F238E27FC236}">
                <a16:creationId xmlns:a16="http://schemas.microsoft.com/office/drawing/2014/main" id="{14054CB5-7CD1-D07D-6238-79A5562834E4}"/>
              </a:ext>
            </a:extLst>
          </p:cNvPr>
          <p:cNvPicPr>
            <a:picLocks noChangeAspect="1"/>
          </p:cNvPicPr>
          <p:nvPr/>
        </p:nvPicPr>
        <p:blipFill>
          <a:blip r:embed="rId4"/>
          <a:stretch>
            <a:fillRect/>
          </a:stretch>
        </p:blipFill>
        <p:spPr>
          <a:xfrm>
            <a:off x="1021646" y="6500013"/>
            <a:ext cx="13170967" cy="686128"/>
          </a:xfrm>
          <a:prstGeom prst="rect">
            <a:avLst/>
          </a:prstGeom>
        </p:spPr>
      </p:pic>
      <p:pic>
        <p:nvPicPr>
          <p:cNvPr id="7" name="Picture 6">
            <a:extLst>
              <a:ext uri="{FF2B5EF4-FFF2-40B4-BE49-F238E27FC236}">
                <a16:creationId xmlns:a16="http://schemas.microsoft.com/office/drawing/2014/main" id="{7E75547F-8248-1F03-7080-19BF07798481}"/>
              </a:ext>
            </a:extLst>
          </p:cNvPr>
          <p:cNvPicPr>
            <a:picLocks noChangeAspect="1"/>
          </p:cNvPicPr>
          <p:nvPr/>
        </p:nvPicPr>
        <p:blipFill>
          <a:blip r:embed="rId5"/>
          <a:stretch>
            <a:fillRect/>
          </a:stretch>
        </p:blipFill>
        <p:spPr>
          <a:xfrm>
            <a:off x="7622369" y="2298986"/>
            <a:ext cx="4421727" cy="2724828"/>
          </a:xfrm>
          <a:prstGeom prst="rect">
            <a:avLst/>
          </a:prstGeom>
        </p:spPr>
      </p:pic>
    </p:spTree>
    <p:extLst>
      <p:ext uri="{BB962C8B-B14F-4D97-AF65-F5344CB8AC3E}">
        <p14:creationId xmlns:p14="http://schemas.microsoft.com/office/powerpoint/2010/main" val="1555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5D36C3-7352-872F-78DE-EA88F5291F06}"/>
              </a:ext>
            </a:extLst>
          </p:cNvPr>
          <p:cNvSpPr>
            <a:spLocks noGrp="1"/>
          </p:cNvSpPr>
          <p:nvPr>
            <p:ph type="sldNum" sz="quarter" idx="14"/>
          </p:nvPr>
        </p:nvSpPr>
        <p:spPr/>
        <p:txBody>
          <a:bodyPr/>
          <a:lstStyle/>
          <a:p>
            <a:fld id="{45A3C14A-F937-4231-B6F1-40B429FAFB2F}" type="slidenum">
              <a:rPr lang="en-NZ" smtClean="0"/>
              <a:pPr/>
              <a:t>97</a:t>
            </a:fld>
            <a:endParaRPr lang="en-NZ" dirty="0"/>
          </a:p>
        </p:txBody>
      </p:sp>
      <p:sp>
        <p:nvSpPr>
          <p:cNvPr id="3" name="Title 2">
            <a:extLst>
              <a:ext uri="{FF2B5EF4-FFF2-40B4-BE49-F238E27FC236}">
                <a16:creationId xmlns:a16="http://schemas.microsoft.com/office/drawing/2014/main" id="{9C422073-DA0B-F70F-425D-B80FAA642996}"/>
              </a:ext>
            </a:extLst>
          </p:cNvPr>
          <p:cNvSpPr>
            <a:spLocks noGrp="1"/>
          </p:cNvSpPr>
          <p:nvPr>
            <p:ph type="title"/>
          </p:nvPr>
        </p:nvSpPr>
        <p:spPr/>
        <p:txBody>
          <a:bodyPr/>
          <a:lstStyle/>
          <a:p>
            <a:r>
              <a:rPr lang="en-US" dirty="0"/>
              <a:t>Basic Inference Rules in FOL</a:t>
            </a:r>
            <a:endParaRPr lang="en-IN" dirty="0"/>
          </a:p>
        </p:txBody>
      </p:sp>
      <p:sp>
        <p:nvSpPr>
          <p:cNvPr id="4" name="Text Placeholder 3">
            <a:extLst>
              <a:ext uri="{FF2B5EF4-FFF2-40B4-BE49-F238E27FC236}">
                <a16:creationId xmlns:a16="http://schemas.microsoft.com/office/drawing/2014/main" id="{A91090D4-509C-C6F4-20BA-F51D08AF0C5F}"/>
              </a:ext>
            </a:extLst>
          </p:cNvPr>
          <p:cNvSpPr>
            <a:spLocks noGrp="1"/>
          </p:cNvSpPr>
          <p:nvPr>
            <p:ph type="body" sz="quarter" idx="17"/>
          </p:nvPr>
        </p:nvSpPr>
        <p:spPr>
          <a:xfrm>
            <a:off x="834479" y="1522512"/>
            <a:ext cx="12961441" cy="5184576"/>
          </a:xfrm>
        </p:spPr>
        <p:txBody>
          <a:bodyPr/>
          <a:lstStyle/>
          <a:p>
            <a:pPr marL="0" indent="0">
              <a:buNone/>
            </a:pPr>
            <a:r>
              <a:rPr lang="en-US" b="1" dirty="0"/>
              <a:t>3</a:t>
            </a:r>
            <a:r>
              <a:rPr lang="en-US" b="1" dirty="0">
                <a:solidFill>
                  <a:schemeClr val="tx1"/>
                </a:solidFill>
              </a:rPr>
              <a:t>. Existential Elimination</a:t>
            </a:r>
          </a:p>
          <a:p>
            <a:pPr marL="0" indent="0">
              <a:buNone/>
            </a:pPr>
            <a:r>
              <a:rPr lang="en-US" dirty="0">
                <a:solidFill>
                  <a:schemeClr val="tx1"/>
                </a:solidFill>
              </a:rPr>
              <a:t>Given an existentially quantified sentence, we can infer a specific instance exists but introduce a new constant (called a </a:t>
            </a:r>
            <a:r>
              <a:rPr lang="en-US" b="1" dirty="0" err="1">
                <a:solidFill>
                  <a:schemeClr val="tx1"/>
                </a:solidFill>
              </a:rPr>
              <a:t>Skolem</a:t>
            </a:r>
            <a:r>
              <a:rPr lang="en-US" b="1" dirty="0">
                <a:solidFill>
                  <a:schemeClr val="tx1"/>
                </a:solidFill>
              </a:rPr>
              <a:t> constant</a:t>
            </a:r>
            <a:r>
              <a:rPr lang="en-US" dirty="0">
                <a:solidFill>
                  <a:schemeClr val="tx1"/>
                </a:solidFill>
              </a:rPr>
              <a:t>) to replace the existential variable</a:t>
            </a:r>
          </a:p>
          <a:p>
            <a:pPr marL="0" indent="0">
              <a:buNone/>
            </a:pPr>
            <a:endParaRPr lang="en-US" dirty="0">
              <a:solidFill>
                <a:schemeClr val="tx1"/>
              </a:solidFill>
            </a:endParaRPr>
          </a:p>
          <a:p>
            <a:pPr marL="0" indent="0">
              <a:buNone/>
            </a:pPr>
            <a:endParaRPr lang="en-US" dirty="0">
              <a:solidFill>
                <a:schemeClr val="tx1"/>
              </a:solidFill>
            </a:endParaRPr>
          </a:p>
          <a:p>
            <a:pPr marL="0" indent="0">
              <a:buNone/>
            </a:pPr>
            <a:r>
              <a:rPr lang="en-US" b="1" dirty="0">
                <a:solidFill>
                  <a:schemeClr val="tx1"/>
                </a:solidFill>
              </a:rPr>
              <a:t>4. Existential Introduction</a:t>
            </a:r>
          </a:p>
          <a:p>
            <a:pPr marL="0" indent="0">
              <a:buNone/>
            </a:pPr>
            <a:r>
              <a:rPr lang="en-US" dirty="0">
                <a:solidFill>
                  <a:schemeClr val="tx1"/>
                </a:solidFill>
              </a:rPr>
              <a:t>If you know a particular instance is true, you can generalize to an existential quantification:</a:t>
            </a:r>
          </a:p>
          <a:p>
            <a:pPr marL="0" indent="0">
              <a:buNone/>
            </a:pPr>
            <a:endParaRPr lang="en-US" dirty="0"/>
          </a:p>
          <a:p>
            <a:pPr marL="0" indent="0">
              <a:buNone/>
            </a:pPr>
            <a:endParaRPr lang="en-IN" dirty="0"/>
          </a:p>
        </p:txBody>
      </p:sp>
      <p:pic>
        <p:nvPicPr>
          <p:cNvPr id="6" name="Picture 5">
            <a:extLst>
              <a:ext uri="{FF2B5EF4-FFF2-40B4-BE49-F238E27FC236}">
                <a16:creationId xmlns:a16="http://schemas.microsoft.com/office/drawing/2014/main" id="{22E615AD-27D8-AADA-61B9-909633D51E77}"/>
              </a:ext>
            </a:extLst>
          </p:cNvPr>
          <p:cNvPicPr>
            <a:picLocks noChangeAspect="1"/>
          </p:cNvPicPr>
          <p:nvPr/>
        </p:nvPicPr>
        <p:blipFill>
          <a:blip r:embed="rId2"/>
          <a:stretch>
            <a:fillRect/>
          </a:stretch>
        </p:blipFill>
        <p:spPr>
          <a:xfrm>
            <a:off x="2971800" y="3352800"/>
            <a:ext cx="3710609" cy="609600"/>
          </a:xfrm>
          <a:prstGeom prst="rect">
            <a:avLst/>
          </a:prstGeom>
        </p:spPr>
      </p:pic>
      <p:pic>
        <p:nvPicPr>
          <p:cNvPr id="8" name="Picture 7">
            <a:extLst>
              <a:ext uri="{FF2B5EF4-FFF2-40B4-BE49-F238E27FC236}">
                <a16:creationId xmlns:a16="http://schemas.microsoft.com/office/drawing/2014/main" id="{CA5E4D03-F5C5-9E28-1D87-916E47A9D85A}"/>
              </a:ext>
            </a:extLst>
          </p:cNvPr>
          <p:cNvPicPr>
            <a:picLocks noChangeAspect="1"/>
          </p:cNvPicPr>
          <p:nvPr/>
        </p:nvPicPr>
        <p:blipFill>
          <a:blip r:embed="rId3"/>
          <a:stretch>
            <a:fillRect/>
          </a:stretch>
        </p:blipFill>
        <p:spPr>
          <a:xfrm>
            <a:off x="2057400" y="3962399"/>
            <a:ext cx="9601200" cy="630587"/>
          </a:xfrm>
          <a:prstGeom prst="rect">
            <a:avLst/>
          </a:prstGeom>
        </p:spPr>
      </p:pic>
      <p:pic>
        <p:nvPicPr>
          <p:cNvPr id="10" name="Picture 9">
            <a:extLst>
              <a:ext uri="{FF2B5EF4-FFF2-40B4-BE49-F238E27FC236}">
                <a16:creationId xmlns:a16="http://schemas.microsoft.com/office/drawing/2014/main" id="{9235B6D6-8A94-D559-C98F-DB5DBD206AB5}"/>
              </a:ext>
            </a:extLst>
          </p:cNvPr>
          <p:cNvPicPr>
            <a:picLocks noChangeAspect="1"/>
          </p:cNvPicPr>
          <p:nvPr/>
        </p:nvPicPr>
        <p:blipFill>
          <a:blip r:embed="rId4"/>
          <a:stretch>
            <a:fillRect/>
          </a:stretch>
        </p:blipFill>
        <p:spPr>
          <a:xfrm>
            <a:off x="2667000" y="6553200"/>
            <a:ext cx="8766382" cy="630586"/>
          </a:xfrm>
          <a:prstGeom prst="rect">
            <a:avLst/>
          </a:prstGeom>
        </p:spPr>
      </p:pic>
    </p:spTree>
    <p:extLst>
      <p:ext uri="{BB962C8B-B14F-4D97-AF65-F5344CB8AC3E}">
        <p14:creationId xmlns:p14="http://schemas.microsoft.com/office/powerpoint/2010/main" val="30671687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A4C0-3756-A2C9-82B4-9897EA88E1E7}"/>
              </a:ext>
            </a:extLst>
          </p:cNvPr>
          <p:cNvSpPr>
            <a:spLocks noGrp="1"/>
          </p:cNvSpPr>
          <p:nvPr>
            <p:ph type="sldNum" sz="quarter" idx="14"/>
          </p:nvPr>
        </p:nvSpPr>
        <p:spPr/>
        <p:txBody>
          <a:bodyPr/>
          <a:lstStyle/>
          <a:p>
            <a:fld id="{45A3C14A-F937-4231-B6F1-40B429FAFB2F}" type="slidenum">
              <a:rPr lang="en-NZ" smtClean="0"/>
              <a:pPr/>
              <a:t>98</a:t>
            </a:fld>
            <a:endParaRPr lang="en-NZ" dirty="0"/>
          </a:p>
        </p:txBody>
      </p:sp>
      <p:sp>
        <p:nvSpPr>
          <p:cNvPr id="3" name="Title 2">
            <a:extLst>
              <a:ext uri="{FF2B5EF4-FFF2-40B4-BE49-F238E27FC236}">
                <a16:creationId xmlns:a16="http://schemas.microsoft.com/office/drawing/2014/main" id="{4301DA97-A4BB-BF6A-F2FC-4506FC78B6C5}"/>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B126629F-7109-4D7F-F7E2-B58A1E5D3C56}"/>
              </a:ext>
            </a:extLst>
          </p:cNvPr>
          <p:cNvSpPr>
            <a:spLocks noGrp="1"/>
          </p:cNvSpPr>
          <p:nvPr>
            <p:ph type="body" sz="quarter" idx="17"/>
          </p:nvPr>
        </p:nvSpPr>
        <p:spPr>
          <a:xfrm>
            <a:off x="1048316" y="381000"/>
            <a:ext cx="12961441" cy="5184576"/>
          </a:xfrm>
        </p:spPr>
        <p:txBody>
          <a:bodyPr/>
          <a:lstStyle/>
          <a:p>
            <a:pPr marL="0" indent="0" algn="just">
              <a:buNone/>
            </a:pPr>
            <a:r>
              <a:rPr lang="en-US" sz="2400" dirty="0">
                <a:solidFill>
                  <a:srgbClr val="C00000"/>
                </a:solidFill>
              </a:rPr>
              <a:t>v. Unification</a:t>
            </a:r>
            <a:r>
              <a:rPr lang="en-US" sz="2400" dirty="0">
                <a:solidFill>
                  <a:schemeClr val="tx1"/>
                </a:solidFill>
              </a:rPr>
              <a:t>: </a:t>
            </a:r>
          </a:p>
          <a:p>
            <a:pPr marL="0" indent="0" algn="just">
              <a:buNone/>
            </a:pPr>
            <a:r>
              <a:rPr lang="en-US" sz="2400" dirty="0">
                <a:solidFill>
                  <a:schemeClr val="tx1"/>
                </a:solidFill>
              </a:rPr>
              <a:t>Unification is </a:t>
            </a:r>
            <a:r>
              <a:rPr lang="en-US" sz="2400" dirty="0">
                <a:solidFill>
                  <a:srgbClr val="FFC000"/>
                </a:solidFill>
              </a:rPr>
              <a:t>finding substitutions for variables that make different logical expressions look identical</a:t>
            </a:r>
            <a:r>
              <a:rPr lang="en-US" sz="2400" dirty="0">
                <a:solidFill>
                  <a:schemeClr val="tx1"/>
                </a:solidFill>
              </a:rPr>
              <a:t>. This is essential for inference algorithms that involve matching patterns in knowledge bases.</a:t>
            </a:r>
          </a:p>
          <a:p>
            <a:pPr marL="0" indent="0" algn="just">
              <a:buNone/>
            </a:pPr>
            <a:r>
              <a:rPr lang="en-US" sz="2400" dirty="0">
                <a:solidFill>
                  <a:schemeClr val="tx1"/>
                </a:solidFill>
              </a:rPr>
              <a:t>Example: </a:t>
            </a:r>
          </a:p>
          <a:p>
            <a:pPr marL="0" indent="0" algn="just">
              <a:buNone/>
            </a:pPr>
            <a:r>
              <a:rPr lang="en-US" sz="2400" dirty="0">
                <a:solidFill>
                  <a:schemeClr val="tx1"/>
                </a:solidFill>
              </a:rPr>
              <a:t>Consider two logical predicates:</a:t>
            </a:r>
          </a:p>
          <a:p>
            <a:pPr marL="291466" lvl="1" indent="0" algn="just">
              <a:buNone/>
            </a:pPr>
            <a:r>
              <a:rPr lang="en-US" sz="2400" dirty="0">
                <a:solidFill>
                  <a:schemeClr val="tx1"/>
                </a:solidFill>
              </a:rPr>
              <a:t>loves(</a:t>
            </a:r>
            <a:r>
              <a:rPr lang="en-US" sz="2400" dirty="0" err="1">
                <a:solidFill>
                  <a:schemeClr val="tx1"/>
                </a:solidFill>
              </a:rPr>
              <a:t>John,X</a:t>
            </a:r>
            <a:r>
              <a:rPr lang="en-US" sz="2400" dirty="0">
                <a:solidFill>
                  <a:schemeClr val="tx1"/>
                </a:solidFill>
              </a:rPr>
              <a:t>) </a:t>
            </a:r>
          </a:p>
          <a:p>
            <a:pPr marL="291466" lvl="1" indent="0" algn="just">
              <a:buNone/>
            </a:pPr>
            <a:r>
              <a:rPr lang="en-US" sz="2400" dirty="0">
                <a:solidFill>
                  <a:schemeClr val="tx1"/>
                </a:solidFill>
              </a:rPr>
              <a:t>loves(</a:t>
            </a:r>
            <a:r>
              <a:rPr lang="en-US" sz="2400" dirty="0" err="1">
                <a:solidFill>
                  <a:schemeClr val="tx1"/>
                </a:solidFill>
              </a:rPr>
              <a:t>Y,Mary</a:t>
            </a:r>
            <a:r>
              <a:rPr lang="en-US" sz="2400" dirty="0">
                <a:solidFill>
                  <a:schemeClr val="tx1"/>
                </a:solidFill>
              </a:rPr>
              <a:t>) </a:t>
            </a:r>
          </a:p>
          <a:p>
            <a:pPr marL="0" indent="0" algn="just">
              <a:buNone/>
            </a:pPr>
            <a:r>
              <a:rPr lang="en-US" sz="2400" dirty="0">
                <a:solidFill>
                  <a:schemeClr val="tx1"/>
                </a:solidFill>
              </a:rPr>
              <a:t>The goal is to unify these two predicates by finding substitutions for the variables X and Y that make the two expressions identical.</a:t>
            </a:r>
          </a:p>
          <a:p>
            <a:pPr marL="0" indent="0">
              <a:buNone/>
            </a:pPr>
            <a:r>
              <a:rPr lang="en-US" sz="2400" b="1" dirty="0">
                <a:solidFill>
                  <a:schemeClr val="tx1"/>
                </a:solidFill>
              </a:rPr>
              <a:t>Final Substitution:</a:t>
            </a:r>
          </a:p>
          <a:p>
            <a:pPr>
              <a:buFont typeface="Arial" panose="020B0604020202020204" pitchFamily="34" charset="0"/>
              <a:buChar char="•"/>
            </a:pPr>
            <a:r>
              <a:rPr lang="en-US" sz="2400" dirty="0">
                <a:solidFill>
                  <a:schemeClr val="tx1"/>
                </a:solidFill>
              </a:rPr>
              <a:t>Y=John</a:t>
            </a:r>
          </a:p>
          <a:p>
            <a:pPr>
              <a:buFont typeface="Arial" panose="020B0604020202020204" pitchFamily="34" charset="0"/>
              <a:buChar char="•"/>
            </a:pPr>
            <a:r>
              <a:rPr lang="en-US" sz="2400" dirty="0">
                <a:solidFill>
                  <a:schemeClr val="tx1"/>
                </a:solidFill>
              </a:rPr>
              <a:t>X=Mary</a:t>
            </a:r>
          </a:p>
          <a:p>
            <a:pPr>
              <a:buFont typeface="Arial" panose="020B0604020202020204" pitchFamily="34" charset="0"/>
              <a:buChar char="•"/>
            </a:pPr>
            <a:r>
              <a:rPr lang="en-US" sz="2400" dirty="0">
                <a:solidFill>
                  <a:schemeClr val="tx1"/>
                </a:solidFill>
              </a:rPr>
              <a:t>After applying these substitutions, both expressions become:   loves(John, Mary)</a:t>
            </a:r>
            <a:endParaRPr lang="en-IN" sz="2400" dirty="0"/>
          </a:p>
          <a:p>
            <a:pPr>
              <a:buFont typeface="Arial" panose="020B0604020202020204" pitchFamily="34" charset="0"/>
              <a:buChar char="•"/>
            </a:pPr>
            <a:endParaRPr lang="en-US" sz="2400" dirty="0">
              <a:solidFill>
                <a:schemeClr val="tx1"/>
              </a:solidFill>
            </a:endParaRPr>
          </a:p>
        </p:txBody>
      </p:sp>
    </p:spTree>
    <p:extLst>
      <p:ext uri="{BB962C8B-B14F-4D97-AF65-F5344CB8AC3E}">
        <p14:creationId xmlns:p14="http://schemas.microsoft.com/office/powerpoint/2010/main" val="146656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Effect transition="in" filter="fade">
                                      <p:cBhvr>
                                        <p:cTn id="48" dur="500"/>
                                        <p:tgtEl>
                                          <p:spTgt spid="4">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animEffect transition="in" filter="fade">
                                      <p:cBhvr>
                                        <p:cTn id="53"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528D6E-E7B5-0904-6FF4-320BDC435ACF}"/>
              </a:ext>
            </a:extLst>
          </p:cNvPr>
          <p:cNvSpPr>
            <a:spLocks noGrp="1"/>
          </p:cNvSpPr>
          <p:nvPr>
            <p:ph type="sldNum" sz="quarter" idx="14"/>
          </p:nvPr>
        </p:nvSpPr>
        <p:spPr/>
        <p:txBody>
          <a:bodyPr/>
          <a:lstStyle/>
          <a:p>
            <a:fld id="{45A3C14A-F937-4231-B6F1-40B429FAFB2F}" type="slidenum">
              <a:rPr lang="en-NZ" smtClean="0"/>
              <a:pPr/>
              <a:t>99</a:t>
            </a:fld>
            <a:endParaRPr lang="en-NZ" dirty="0"/>
          </a:p>
        </p:txBody>
      </p:sp>
      <p:sp>
        <p:nvSpPr>
          <p:cNvPr id="3" name="Title 2">
            <a:extLst>
              <a:ext uri="{FF2B5EF4-FFF2-40B4-BE49-F238E27FC236}">
                <a16:creationId xmlns:a16="http://schemas.microsoft.com/office/drawing/2014/main" id="{AF28A6AA-49D7-DCA8-63BA-CFA9367E643B}"/>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D9A1CD7F-3F2C-B36A-88D0-216E2A03603F}"/>
              </a:ext>
            </a:extLst>
          </p:cNvPr>
          <p:cNvSpPr>
            <a:spLocks noGrp="1"/>
          </p:cNvSpPr>
          <p:nvPr>
            <p:ph type="body" sz="quarter" idx="17"/>
          </p:nvPr>
        </p:nvSpPr>
        <p:spPr>
          <a:xfrm>
            <a:off x="914400" y="1522512"/>
            <a:ext cx="12961441" cy="5184576"/>
          </a:xfrm>
        </p:spPr>
        <p:txBody>
          <a:bodyPr/>
          <a:lstStyle/>
          <a:p>
            <a:pPr marL="342900" indent="-342900" algn="just">
              <a:buFont typeface="Arial" panose="020B0604020202020204" pitchFamily="34" charset="0"/>
              <a:buChar char="•"/>
            </a:pPr>
            <a:r>
              <a:rPr lang="en-US" sz="2400" dirty="0">
                <a:solidFill>
                  <a:srgbClr val="FF0000"/>
                </a:solidFill>
              </a:rPr>
              <a:t>Vi) Generalized Modus Ponens</a:t>
            </a:r>
            <a:r>
              <a:rPr lang="en-US" sz="2400" dirty="0">
                <a:solidFill>
                  <a:schemeClr val="tx1"/>
                </a:solidFill>
              </a:rPr>
              <a:t>: </a:t>
            </a:r>
          </a:p>
          <a:p>
            <a:pPr marL="342900" indent="-342900" algn="just">
              <a:buFont typeface="Arial" panose="020B0604020202020204" pitchFamily="34" charset="0"/>
              <a:buChar char="•"/>
            </a:pPr>
            <a:r>
              <a:rPr lang="en-US" sz="2400" dirty="0">
                <a:solidFill>
                  <a:schemeClr val="tx1"/>
                </a:solidFill>
              </a:rPr>
              <a:t>Extends propositional modus ponens by allowing substitution of terms in FOL sentences. </a:t>
            </a:r>
          </a:p>
          <a:p>
            <a:pPr marL="634366" lvl="1" indent="-342900" algn="just">
              <a:buFont typeface="Arial" panose="020B0604020202020204" pitchFamily="34" charset="0"/>
              <a:buChar char="•"/>
            </a:pPr>
            <a:r>
              <a:rPr lang="en-US" sz="2400" dirty="0">
                <a:solidFill>
                  <a:schemeClr val="tx1"/>
                </a:solidFill>
              </a:rPr>
              <a:t>For example,</a:t>
            </a:r>
          </a:p>
          <a:p>
            <a:pPr marL="634366" lvl="1" indent="-342900" algn="just">
              <a:buFont typeface="Arial" panose="020B0604020202020204" pitchFamily="34" charset="0"/>
              <a:buChar char="•"/>
            </a:pPr>
            <a:r>
              <a:rPr lang="en-US" sz="2400" dirty="0">
                <a:solidFill>
                  <a:schemeClr val="tx1"/>
                </a:solidFill>
              </a:rPr>
              <a:t> if Loves(John, x) and</a:t>
            </a:r>
          </a:p>
          <a:p>
            <a:pPr marL="634366" lvl="1" indent="-342900" algn="just">
              <a:buFont typeface="Arial" panose="020B0604020202020204" pitchFamily="34" charset="0"/>
              <a:buChar char="•"/>
            </a:pPr>
            <a:r>
              <a:rPr lang="en-US" sz="2400" dirty="0">
                <a:solidFill>
                  <a:schemeClr val="tx1"/>
                </a:solidFill>
              </a:rPr>
              <a:t> x = Mary, </a:t>
            </a:r>
          </a:p>
          <a:p>
            <a:pPr marL="634366" lvl="1" indent="-342900" algn="just">
              <a:buFont typeface="Arial" panose="020B0604020202020204" pitchFamily="34" charset="0"/>
              <a:buChar char="•"/>
            </a:pPr>
            <a:r>
              <a:rPr lang="en-US" sz="2400" dirty="0">
                <a:solidFill>
                  <a:schemeClr val="tx1"/>
                </a:solidFill>
              </a:rPr>
              <a:t>we can infer Loves(John, Mary). </a:t>
            </a:r>
          </a:p>
          <a:p>
            <a:pPr marL="342900" indent="-342900" algn="just">
              <a:buFont typeface="Arial" panose="020B0604020202020204" pitchFamily="34" charset="0"/>
              <a:buChar char="•"/>
            </a:pPr>
            <a:r>
              <a:rPr lang="en-US" sz="2400" dirty="0" err="1">
                <a:solidFill>
                  <a:srgbClr val="FF0000"/>
                </a:solidFill>
              </a:rPr>
              <a:t>Vii</a:t>
            </a:r>
            <a:r>
              <a:rPr lang="en-US" sz="2400" dirty="0">
                <a:solidFill>
                  <a:srgbClr val="FF0000"/>
                </a:solidFill>
              </a:rPr>
              <a:t>) Resolution:</a:t>
            </a:r>
            <a:r>
              <a:rPr lang="en-US" sz="2400" dirty="0">
                <a:solidFill>
                  <a:schemeClr val="tx1"/>
                </a:solidFill>
              </a:rPr>
              <a:t> </a:t>
            </a:r>
          </a:p>
          <a:p>
            <a:pPr marL="342900" indent="-342900" algn="just">
              <a:buFont typeface="Arial" panose="020B0604020202020204" pitchFamily="34" charset="0"/>
              <a:buChar char="•"/>
            </a:pPr>
            <a:r>
              <a:rPr lang="en-US" sz="2400" dirty="0">
                <a:solidFill>
                  <a:schemeClr val="tx1"/>
                </a:solidFill>
              </a:rPr>
              <a:t>In first-order logic (FOL), resolution is an inference technique used to </a:t>
            </a:r>
            <a:r>
              <a:rPr lang="en-US" sz="2400" dirty="0">
                <a:solidFill>
                  <a:srgbClr val="0000FF"/>
                </a:solidFill>
              </a:rPr>
              <a:t>refute a statement by proving that its negation leads to a contradiction.</a:t>
            </a:r>
          </a:p>
          <a:p>
            <a:pPr marL="342900" indent="-342900" algn="just">
              <a:buFont typeface="Arial" panose="020B0604020202020204" pitchFamily="34" charset="0"/>
              <a:buChar char="•"/>
            </a:pPr>
            <a:r>
              <a:rPr lang="en-US" sz="2400" dirty="0">
                <a:solidFill>
                  <a:schemeClr val="tx1"/>
                </a:solidFill>
              </a:rPr>
              <a:t>Resolution is commonly used in automated theorem proving.</a:t>
            </a:r>
          </a:p>
          <a:p>
            <a:pPr marL="342900" indent="-342900" algn="just">
              <a:buFont typeface="Arial" panose="020B0604020202020204" pitchFamily="34" charset="0"/>
              <a:buChar char="•"/>
            </a:pPr>
            <a:endParaRPr lang="en-US" sz="2400" dirty="0">
              <a:solidFill>
                <a:schemeClr val="tx1"/>
              </a:solidFill>
            </a:endParaRPr>
          </a:p>
          <a:p>
            <a:pPr marL="0" indent="0" algn="just">
              <a:buNone/>
            </a:pPr>
            <a:endParaRPr lang="en-IN" sz="2400" dirty="0">
              <a:solidFill>
                <a:schemeClr val="tx1"/>
              </a:solidFill>
            </a:endParaRPr>
          </a:p>
          <a:p>
            <a:pPr marL="0" indent="0">
              <a:buNone/>
            </a:pPr>
            <a:endParaRPr lang="en-IN" dirty="0"/>
          </a:p>
        </p:txBody>
      </p:sp>
    </p:spTree>
    <p:extLst>
      <p:ext uri="{BB962C8B-B14F-4D97-AF65-F5344CB8AC3E}">
        <p14:creationId xmlns:p14="http://schemas.microsoft.com/office/powerpoint/2010/main" val="617652989"/>
      </p:ext>
    </p:extLst>
  </p:cSld>
  <p:clrMapOvr>
    <a:masterClrMapping/>
  </p:clrMapOvr>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genda">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with Water Mark</Template>
  <TotalTime>28191</TotalTime>
  <Words>10977</Words>
  <Application>Microsoft Office PowerPoint</Application>
  <PresentationFormat>Custom</PresentationFormat>
  <Paragraphs>952</Paragraphs>
  <Slides>135</Slides>
  <Notes>10</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135</vt:i4>
      </vt:variant>
    </vt:vector>
  </HeadingPairs>
  <TitlesOfParts>
    <vt:vector size="153" baseType="lpstr">
      <vt:lpstr>Arial</vt:lpstr>
      <vt:lpstr>Arial Unicode MS</vt:lpstr>
      <vt:lpstr>Calibri</vt:lpstr>
      <vt:lpstr>charter</vt:lpstr>
      <vt:lpstr>Nobel-Book</vt:lpstr>
      <vt:lpstr>Poppins</vt:lpstr>
      <vt:lpstr>Roboto</vt:lpstr>
      <vt:lpstr>Roboto Medium</vt:lpstr>
      <vt:lpstr>Symbol</vt:lpstr>
      <vt:lpstr>Tahoma</vt:lpstr>
      <vt:lpstr>Times</vt:lpstr>
      <vt:lpstr>Wingdings</vt:lpstr>
      <vt:lpstr>Template with Water Mark</vt:lpstr>
      <vt:lpstr>Agenda Slides</vt:lpstr>
      <vt:lpstr>Slide Divider</vt:lpstr>
      <vt:lpstr>Copy Slides</vt:lpstr>
      <vt:lpstr>Thank You</vt:lpstr>
      <vt:lpstr>Agenda</vt:lpstr>
      <vt:lpstr>M23DES221- ARTIFICIAL INTELLIGENCE </vt:lpstr>
      <vt:lpstr>COURSE CONTENT</vt:lpstr>
      <vt:lpstr>Adversarial search</vt:lpstr>
      <vt:lpstr>PowerPoint Presentation</vt:lpstr>
      <vt:lpstr>Types of Games in AI: </vt:lpstr>
      <vt:lpstr>PowerPoint Presentation</vt:lpstr>
      <vt:lpstr>PowerPoint Presentation</vt:lpstr>
      <vt:lpstr>Formalization of the problem: </vt:lpstr>
      <vt:lpstr>Game tree</vt:lpstr>
      <vt:lpstr>PowerPoint Presentation</vt:lpstr>
      <vt:lpstr>PowerPoint Presentation</vt:lpstr>
      <vt:lpstr>Optimal decisions in games</vt:lpstr>
      <vt:lpstr>Minimax algorithm</vt:lpstr>
      <vt:lpstr>PowerPoint Presentation</vt:lpstr>
      <vt:lpstr>Mini max algorithm</vt:lpstr>
      <vt:lpstr>Min max algorithm</vt:lpstr>
      <vt:lpstr>example</vt:lpstr>
      <vt:lpstr>Example 2</vt:lpstr>
      <vt:lpstr>Limitation of minimax algorithm</vt:lpstr>
      <vt:lpstr>Optimal decisions in multiplayer games</vt:lpstr>
      <vt:lpstr>example</vt:lpstr>
      <vt:lpstr>PowerPoint Presentation</vt:lpstr>
      <vt:lpstr>ALPHA–BETA PRUNING</vt:lpstr>
      <vt:lpstr>Salient Properties and Conditions of the Alpha Beta Pruning Algorithm </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3- alpha beta pruning</vt:lpstr>
      <vt:lpstr>Example 2</vt:lpstr>
      <vt:lpstr>Move Ordering in Alpha Beta pruning in AI </vt:lpstr>
      <vt:lpstr>PowerPoint Presentation</vt:lpstr>
      <vt:lpstr>PowerPoint Presentation</vt:lpstr>
      <vt:lpstr>Knowledge-Based Agent </vt:lpstr>
      <vt:lpstr>Knowledge-Based Agents are Composed of Two Main Parts </vt:lpstr>
      <vt:lpstr>The Architecture of Knowledge-Based Agent </vt:lpstr>
      <vt:lpstr>PowerPoint Presentation</vt:lpstr>
      <vt:lpstr>PowerPoint Presentation</vt:lpstr>
      <vt:lpstr>PowerPoint Presentation</vt:lpstr>
      <vt:lpstr>PowerPoint Presentation</vt:lpstr>
      <vt:lpstr>Various Levels of Knowledge-Based Agent</vt:lpstr>
      <vt:lpstr>Approaches to Designing a Knowledge-Based Agent </vt:lpstr>
      <vt:lpstr>Knowledge Representation</vt:lpstr>
      <vt:lpstr>Knowledge Representation</vt:lpstr>
      <vt:lpstr>Knowledge Representation</vt:lpstr>
      <vt:lpstr>Knowledge Representation</vt:lpstr>
      <vt:lpstr>Knowledge </vt:lpstr>
      <vt:lpstr>The Different Kinds of Knowledge: What to Represent </vt:lpstr>
      <vt:lpstr>Types of Knowledge in AI</vt:lpstr>
      <vt:lpstr>Types of Knowledge in AI</vt:lpstr>
      <vt:lpstr>Types of Knowledge in AI</vt:lpstr>
      <vt:lpstr>PowerPoint Presentation</vt:lpstr>
      <vt:lpstr>Types of Knowledge in AI</vt:lpstr>
      <vt:lpstr>Types of Knowledge in AI</vt:lpstr>
      <vt:lpstr>Knowledge Representation</vt:lpstr>
      <vt:lpstr>Knowledge Representation</vt:lpstr>
      <vt:lpstr>Knowledge Representation</vt:lpstr>
      <vt:lpstr>Knowledge Representation properties</vt:lpstr>
      <vt:lpstr>Techniques of Knowledge Representation</vt:lpstr>
      <vt:lpstr>Techniques of Knowledge Representation</vt:lpstr>
      <vt:lpstr>Techniques of Knowledge Representation</vt:lpstr>
      <vt:lpstr>Techniques of Knowledge Representation</vt:lpstr>
      <vt:lpstr>Knowledge Representation Techniques</vt:lpstr>
      <vt:lpstr>Knowledge Representation Techniques</vt:lpstr>
      <vt:lpstr>Knowledge Representation Techniques</vt:lpstr>
      <vt:lpstr>Knowledge Representation Techniques</vt:lpstr>
      <vt:lpstr>Knowledge Representation Techniques</vt:lpstr>
      <vt:lpstr>PowerPoint Presentation</vt:lpstr>
      <vt:lpstr>Logic in general</vt:lpstr>
      <vt:lpstr>PowerPoint Presentation</vt:lpstr>
      <vt:lpstr>PowerPoint Presentation</vt:lpstr>
      <vt:lpstr>Models</vt:lpstr>
      <vt:lpstr>Propositional Logic</vt:lpstr>
      <vt:lpstr>PowerPoint Presentation</vt:lpstr>
      <vt:lpstr>PowerPoint Presentation</vt:lpstr>
      <vt:lpstr>PowerPoint Presentation</vt:lpstr>
      <vt:lpstr>Key areas where propositional logic is applied:</vt:lpstr>
      <vt:lpstr>Key areas where propositional logic is applied:</vt:lpstr>
      <vt:lpstr>Key areas where propositional logic is applied</vt:lpstr>
      <vt:lpstr>First-order logic</vt:lpstr>
      <vt:lpstr>PowerPoint Presentation</vt:lpstr>
      <vt:lpstr>PowerPoint Presentation</vt:lpstr>
      <vt:lpstr>Knowledge Engineering in First-Order Logic (FOL)</vt:lpstr>
      <vt:lpstr>Knowledge Engineering in First-Order Logic (FOL)</vt:lpstr>
      <vt:lpstr>Knowledge Engineering in First-Order Logic (FOL)</vt:lpstr>
      <vt:lpstr>PowerPoint Presentation</vt:lpstr>
      <vt:lpstr>PowerPoint Presentation</vt:lpstr>
      <vt:lpstr>Key Components of FOL Knowledge Engineering</vt:lpstr>
      <vt:lpstr>PowerPoint Presentation</vt:lpstr>
      <vt:lpstr>PowerPoint Presentation</vt:lpstr>
      <vt:lpstr>Inference in FOL</vt:lpstr>
      <vt:lpstr>Basic Inference Rules in FOL </vt:lpstr>
      <vt:lpstr>Basic Inference Rules in FOL</vt:lpstr>
      <vt:lpstr>PowerPoint Presentation</vt:lpstr>
      <vt:lpstr>PowerPoint Presentation</vt:lpstr>
      <vt:lpstr>PowerPoint Presentation</vt:lpstr>
      <vt:lpstr>Resolution-Example</vt:lpstr>
      <vt:lpstr>Example Resolution: </vt:lpstr>
      <vt:lpstr>PowerPoint Presentation</vt:lpstr>
      <vt:lpstr>PowerPoint Presentation</vt:lpstr>
      <vt:lpstr>PowerPoint Presentation</vt:lpstr>
      <vt:lpstr>PowerPoint Presentation</vt:lpstr>
      <vt:lpstr>Forward chaining</vt:lpstr>
      <vt:lpstr>PowerPoint Presentation</vt:lpstr>
      <vt:lpstr>Backward chaining  </vt:lpstr>
      <vt:lpstr>PowerPoint Presentation</vt:lpstr>
      <vt:lpstr>PowerPoint Presentation</vt:lpstr>
      <vt:lpstr>Types of Reasoning</vt:lpstr>
      <vt:lpstr>Types of Reasoning</vt:lpstr>
      <vt:lpstr>Types of Reasoning</vt:lpstr>
      <vt:lpstr>Types of Reasoning</vt:lpstr>
      <vt:lpstr>Uncertain Reasoning </vt:lpstr>
      <vt:lpstr>Symbolic Reasoning under Uncertainty</vt:lpstr>
      <vt:lpstr>Symbolic Reasoning under Uncertainty</vt:lpstr>
      <vt:lpstr>Logics for Non-Monotonic Reasoning</vt:lpstr>
      <vt:lpstr>Logics for Non-Monotonic Reasoning</vt:lpstr>
      <vt:lpstr>PowerPoint Presentation</vt:lpstr>
      <vt:lpstr>Default Reasoning</vt:lpstr>
      <vt:lpstr>Default Reasoning</vt:lpstr>
      <vt:lpstr>Default Reasoning</vt:lpstr>
      <vt:lpstr>Default Reasoning</vt:lpstr>
      <vt:lpstr>Default Reasoning</vt:lpstr>
      <vt:lpstr>Default Reasoning</vt:lpstr>
      <vt:lpstr>Default Reasoning</vt:lpstr>
      <vt:lpstr>Minimalist Reasoning </vt:lpstr>
      <vt:lpstr>Minimalist Reasoning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Rajeev Ranjan</cp:lastModifiedBy>
  <cp:revision>1846</cp:revision>
  <dcterms:created xsi:type="dcterms:W3CDTF">2020-06-11T05:44:30Z</dcterms:created>
  <dcterms:modified xsi:type="dcterms:W3CDTF">2025-06-19T06:10:48Z</dcterms:modified>
</cp:coreProperties>
</file>